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7" r:id="rId5"/>
  </p:sldMasterIdLst>
  <p:notesMasterIdLst>
    <p:notesMasterId r:id="rId17"/>
  </p:notesMasterIdLst>
  <p:sldIdLst>
    <p:sldId id="258" r:id="rId6"/>
    <p:sldId id="421" r:id="rId7"/>
    <p:sldId id="299" r:id="rId8"/>
    <p:sldId id="273" r:id="rId9"/>
    <p:sldId id="287" r:id="rId10"/>
    <p:sldId id="290" r:id="rId11"/>
    <p:sldId id="424" r:id="rId12"/>
    <p:sldId id="288" r:id="rId13"/>
    <p:sldId id="422" r:id="rId14"/>
    <p:sldId id="293" r:id="rId15"/>
    <p:sldId id="28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21A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F233A-D46B-4E33-BF22-3968C3C87ACD}" v="3" dt="2023-05-19T15:12:52.9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round/>
            </a:ln>
          </a:left>
          <a:right>
            <a:ln w="9525" cap="flat">
              <a:solidFill>
                <a:srgbClr val="000000"/>
              </a:solidFill>
              <a:prstDash val="solid"/>
              <a:round/>
            </a:ln>
          </a:right>
          <a:top>
            <a:ln w="9525" cap="flat">
              <a:solidFill>
                <a:srgbClr val="000000"/>
              </a:solidFill>
              <a:prstDash val="solid"/>
              <a:round/>
            </a:ln>
          </a:top>
          <a:bottom>
            <a:ln w="9525" cap="flat">
              <a:solidFill>
                <a:srgbClr val="000000"/>
              </a:solidFill>
              <a:prstDash val="solid"/>
              <a:round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FBE2"/>
          </a:solidFill>
        </a:fill>
      </a:tcStyle>
    </a:wholeTbl>
    <a:band2H>
      <a:tcTxStyle/>
      <a:tcStyle>
        <a:tcBdr/>
        <a:fill>
          <a:solidFill>
            <a:srgbClr val="EBFD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BD2"/>
          </a:solidFill>
        </a:fill>
      </a:tcStyle>
    </a:wholeTbl>
    <a:band2H>
      <a:tcTxStyle/>
      <a:tcStyle>
        <a:tcBdr/>
        <a:fill>
          <a:solidFill>
            <a:srgbClr val="E7F5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F8EC"/>
          </a:solidFill>
        </a:fill>
      </a:tcStyle>
    </a:wholeTbl>
    <a:band2H>
      <a:tcTxStyle/>
      <a:tcStyle>
        <a:tcBdr/>
        <a:fill>
          <a:solidFill>
            <a:srgbClr val="F1F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330" y="-58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2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432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676299" y="321199"/>
            <a:ext cx="4885502" cy="44316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Címszöveg"/>
          <p:cNvSpPr txBox="1">
            <a:spLocks noGrp="1"/>
          </p:cNvSpPr>
          <p:nvPr>
            <p:ph type="title"/>
          </p:nvPr>
        </p:nvSpPr>
        <p:spPr>
          <a:xfrm>
            <a:off x="1610650" y="1856275"/>
            <a:ext cx="6157801" cy="875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676299" y="321199"/>
            <a:ext cx="4885502" cy="44316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Címszöveg"/>
          <p:cNvSpPr txBox="1">
            <a:spLocks noGrp="1"/>
          </p:cNvSpPr>
          <p:nvPr>
            <p:ph type="title"/>
          </p:nvPr>
        </p:nvSpPr>
        <p:spPr>
          <a:xfrm>
            <a:off x="1610650" y="1856275"/>
            <a:ext cx="6157801" cy="875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3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5600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szöveg"/>
          <p:cNvSpPr txBox="1">
            <a:spLocks noGrp="1"/>
          </p:cNvSpPr>
          <p:nvPr>
            <p:ph type="title"/>
          </p:nvPr>
        </p:nvSpPr>
        <p:spPr>
          <a:xfrm>
            <a:off x="4698274" y="189949"/>
            <a:ext cx="5311201" cy="11145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15000"/>
              </a:lnSpc>
            </a:lvl1pPr>
          </a:lstStyle>
          <a:p>
            <a:r>
              <a:t>Címszöveg</a:t>
            </a:r>
          </a:p>
        </p:txBody>
      </p:sp>
      <p:sp>
        <p:nvSpPr>
          <p:cNvPr id="21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696223" y="1709441"/>
            <a:ext cx="3367201" cy="578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 sz="1200"/>
            </a:lvl1pPr>
            <a:lvl2pPr marL="317500" indent="279400">
              <a:buClrTx/>
              <a:buSzTx/>
              <a:buFontTx/>
              <a:buNone/>
              <a:defRPr sz="1200"/>
            </a:lvl2pPr>
            <a:lvl3pPr marL="317500" indent="742950">
              <a:buClrTx/>
              <a:buSzTx/>
              <a:buFontTx/>
              <a:buNone/>
              <a:defRPr sz="1200"/>
            </a:lvl3pPr>
            <a:lvl4pPr marL="317500" indent="1200150">
              <a:buClrTx/>
              <a:buSzTx/>
              <a:buFontTx/>
              <a:buNone/>
              <a:defRPr sz="1200"/>
            </a:lvl4pPr>
            <a:lvl5pPr marL="317500" indent="1663700">
              <a:buClrTx/>
              <a:buSzTx/>
              <a:buFontTx/>
              <a:buNone/>
              <a:defRPr sz="12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-1" y="0"/>
            <a:ext cx="2855702" cy="5143500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E7EFF9"/>
                </a:solidFill>
              </a:defRPr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4"/>
            <a:ext cx="594359" cy="52755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289623"/>
            <a:ext cx="594359" cy="52755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151548"/>
            <a:ext cx="594359" cy="52755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Google Shape;25;p3">
            <a:extLst>
              <a:ext uri="{FF2B5EF4-FFF2-40B4-BE49-F238E27FC236}">
                <a16:creationId xmlns:a16="http://schemas.microsoft.com/office/drawing/2014/main" id="{66F61984-A197-442A-9F1D-04860BFB652E}"/>
              </a:ext>
            </a:extLst>
          </p:cNvPr>
          <p:cNvSpPr/>
          <p:nvPr userDrawn="1"/>
        </p:nvSpPr>
        <p:spPr>
          <a:xfrm>
            <a:off x="3582225" y="4013473"/>
            <a:ext cx="594359" cy="52755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0551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ímszöveg"/>
          <p:cNvSpPr txBox="1">
            <a:spLocks noGrp="1"/>
          </p:cNvSpPr>
          <p:nvPr>
            <p:ph type="title"/>
          </p:nvPr>
        </p:nvSpPr>
        <p:spPr>
          <a:xfrm>
            <a:off x="956273" y="3469549"/>
            <a:ext cx="3483001" cy="11145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15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6" name="Google Shape;39;p5"/>
          <p:cNvSpPr/>
          <p:nvPr/>
        </p:nvSpPr>
        <p:spPr>
          <a:xfrm>
            <a:off x="1068749" y="4619750"/>
            <a:ext cx="676201" cy="1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7898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46;p7"/>
          <p:cNvSpPr/>
          <p:nvPr/>
        </p:nvSpPr>
        <p:spPr>
          <a:xfrm>
            <a:off x="1395499" y="892499"/>
            <a:ext cx="6189002" cy="27318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894475" y="1126950"/>
            <a:ext cx="5397601" cy="21009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 sz="3000"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L="317500" indent="279400">
              <a:buClrTx/>
              <a:buSzTx/>
              <a:buFontTx/>
              <a:buNone/>
              <a:defRPr sz="3000"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L="317500" indent="742950">
              <a:buClrTx/>
              <a:buSzTx/>
              <a:buFontTx/>
              <a:buNone/>
              <a:defRPr sz="3000"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L="317500" indent="1200150">
              <a:buClrTx/>
              <a:buSzTx/>
              <a:buFontTx/>
              <a:buNone/>
              <a:defRPr sz="3000"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L="317500" indent="1663700">
              <a:buClrTx/>
              <a:buSzTx/>
              <a:buFontTx/>
              <a:buNone/>
              <a:defRPr sz="3000"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6931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51;p8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" name="Címszöveg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74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1454050" y="1904925"/>
            <a:ext cx="5877001" cy="250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4A4A4A"/>
                </a:solidFill>
              </a:defRPr>
            </a:lvl1pPr>
            <a:lvl2pPr algn="ctr">
              <a:defRPr>
                <a:solidFill>
                  <a:srgbClr val="4A4A4A"/>
                </a:solidFill>
              </a:defRPr>
            </a:lvl2pPr>
            <a:lvl3pPr algn="ctr">
              <a:defRPr>
                <a:solidFill>
                  <a:srgbClr val="4A4A4A"/>
                </a:solidFill>
              </a:defRPr>
            </a:lvl3pPr>
            <a:lvl4pPr algn="ctr">
              <a:defRPr>
                <a:solidFill>
                  <a:srgbClr val="4A4A4A"/>
                </a:solidFill>
              </a:defRPr>
            </a:lvl4pPr>
            <a:lvl5pPr algn="ctr"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5" name="Google Shape;55;p8"/>
          <p:cNvSpPr/>
          <p:nvPr/>
        </p:nvSpPr>
        <p:spPr>
          <a:xfrm>
            <a:off x="4233900" y="1223601"/>
            <a:ext cx="708976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1465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57;p9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" name="Címszöveg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2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85" name="Google Shape;60;p9"/>
          <p:cNvSpPr/>
          <p:nvPr/>
        </p:nvSpPr>
        <p:spPr>
          <a:xfrm>
            <a:off x="4233900" y="1223601"/>
            <a:ext cx="683398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0842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ímszöveg"/>
          <p:cNvSpPr txBox="1">
            <a:spLocks noGrp="1"/>
          </p:cNvSpPr>
          <p:nvPr>
            <p:ph type="title"/>
          </p:nvPr>
        </p:nvSpPr>
        <p:spPr>
          <a:xfrm>
            <a:off x="4598899" y="773100"/>
            <a:ext cx="3888001" cy="12066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94" name="Google Shape;64;p10"/>
          <p:cNvSpPr/>
          <p:nvPr/>
        </p:nvSpPr>
        <p:spPr>
          <a:xfrm>
            <a:off x="-1" y="0"/>
            <a:ext cx="4259702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8944"/>
                </a:lnTo>
                <a:lnTo>
                  <a:pt x="21600" y="21600"/>
                </a:lnTo>
                <a:lnTo>
                  <a:pt x="10800" y="21600"/>
                </a:lnTo>
                <a:lnTo>
                  <a:pt x="0" y="12656"/>
                </a:lnTo>
                <a:lnTo>
                  <a:pt x="0" y="0"/>
                </a:lnTo>
                <a:close/>
              </a:path>
            </a:pathLst>
          </a:cu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5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598899" y="2968204"/>
            <a:ext cx="2920801" cy="578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6" name="Google Shape;66;p10"/>
          <p:cNvSpPr/>
          <p:nvPr/>
        </p:nvSpPr>
        <p:spPr>
          <a:xfrm>
            <a:off x="4778199" y="2780626"/>
            <a:ext cx="708201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81521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68;p11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5" name="Google Shape;69;p11"/>
          <p:cNvSpPr/>
          <p:nvPr/>
        </p:nvSpPr>
        <p:spPr>
          <a:xfrm>
            <a:off x="4550550" y="1941424"/>
            <a:ext cx="1" cy="1927501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Címszöveg"/>
          <p:cNvSpPr txBox="1">
            <a:spLocks noGrp="1"/>
          </p:cNvSpPr>
          <p:nvPr>
            <p:ph type="title"/>
          </p:nvPr>
        </p:nvSpPr>
        <p:spPr>
          <a:xfrm>
            <a:off x="1113227" y="1571550"/>
            <a:ext cx="3169501" cy="6447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0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13229" y="2177000"/>
            <a:ext cx="3101401" cy="11124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8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0264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77;p12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6" name="Google Shape;78;p12"/>
          <p:cNvSpPr/>
          <p:nvPr/>
        </p:nvSpPr>
        <p:spPr>
          <a:xfrm>
            <a:off x="4550551" y="1941424"/>
            <a:ext cx="0" cy="1927501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Címszöveg"/>
          <p:cNvSpPr txBox="1">
            <a:spLocks noGrp="1"/>
          </p:cNvSpPr>
          <p:nvPr>
            <p:ph type="title"/>
          </p:nvPr>
        </p:nvSpPr>
        <p:spPr>
          <a:xfrm>
            <a:off x="1113227" y="2151075"/>
            <a:ext cx="3169501" cy="6447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8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1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47278" y="2756524"/>
            <a:ext cx="3101401" cy="11124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9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20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86;p13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7" name="Címszöveg"/>
          <p:cNvSpPr txBox="1">
            <a:spLocks noGrp="1"/>
          </p:cNvSpPr>
          <p:nvPr>
            <p:ph type="title"/>
          </p:nvPr>
        </p:nvSpPr>
        <p:spPr>
          <a:xfrm>
            <a:off x="-11850" y="927075"/>
            <a:ext cx="9144001" cy="4824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28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05354" y="2676341"/>
            <a:ext cx="2113501" cy="11124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9" name="Google Shape;95;p13"/>
          <p:cNvSpPr/>
          <p:nvPr/>
        </p:nvSpPr>
        <p:spPr>
          <a:xfrm>
            <a:off x="3406449" y="1926825"/>
            <a:ext cx="1" cy="1941300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Google Shape;96;p13"/>
          <p:cNvSpPr/>
          <p:nvPr/>
        </p:nvSpPr>
        <p:spPr>
          <a:xfrm>
            <a:off x="5737374" y="1926825"/>
            <a:ext cx="1" cy="1941300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2371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457200" y="426650"/>
            <a:ext cx="8229600" cy="4290201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Címszöveg"/>
          <p:cNvSpPr txBox="1">
            <a:spLocks noGrp="1"/>
          </p:cNvSpPr>
          <p:nvPr>
            <p:ph type="title"/>
          </p:nvPr>
        </p:nvSpPr>
        <p:spPr>
          <a:xfrm>
            <a:off x="1610650" y="1856275"/>
            <a:ext cx="6157801" cy="875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pic>
        <p:nvPicPr>
          <p:cNvPr id="5" name="renohub_logo.png" descr="renohub_logo.png">
            <a:extLst>
              <a:ext uri="{FF2B5EF4-FFF2-40B4-BE49-F238E27FC236}">
                <a16:creationId xmlns:a16="http://schemas.microsoft.com/office/drawing/2014/main" id="{DADE94E8-512C-4B85-820A-F549E488E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200" y="4750598"/>
            <a:ext cx="1057600" cy="35583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iasorszám">
            <a:extLst>
              <a:ext uri="{FF2B5EF4-FFF2-40B4-BE49-F238E27FC236}">
                <a16:creationId xmlns:a16="http://schemas.microsoft.com/office/drawing/2014/main" id="{FFA685C9-8DF6-4E60-8459-07DEC3A239A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86801" y="4774671"/>
            <a:ext cx="457200" cy="3693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24" tIns="91424" rIns="91424" bIns="91424" anchor="ctr">
            <a:spAutoFit/>
          </a:bodyPr>
          <a:lstStyle>
            <a:lvl1pPr>
              <a:defRPr sz="1200">
                <a:solidFill>
                  <a:schemeClr val="tx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99771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98;p14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9" name="Címszöveg"/>
          <p:cNvSpPr txBox="1">
            <a:spLocks noGrp="1"/>
          </p:cNvSpPr>
          <p:nvPr>
            <p:ph type="title"/>
          </p:nvPr>
        </p:nvSpPr>
        <p:spPr>
          <a:xfrm>
            <a:off x="1105351" y="2765599"/>
            <a:ext cx="2113501" cy="6447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4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4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980600" y="3371050"/>
            <a:ext cx="2363100" cy="6447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200">
                <a:solidFill>
                  <a:srgbClr val="183148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200">
                <a:solidFill>
                  <a:srgbClr val="183148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 sz="1200">
                <a:solidFill>
                  <a:srgbClr val="183148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 sz="1200">
                <a:solidFill>
                  <a:srgbClr val="183148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 sz="1200">
                <a:solidFill>
                  <a:srgbClr val="183148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41" name="Google Shape;107;p14"/>
          <p:cNvSpPr/>
          <p:nvPr/>
        </p:nvSpPr>
        <p:spPr>
          <a:xfrm flipH="1">
            <a:off x="3343595" y="1602675"/>
            <a:ext cx="1" cy="2459701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Google Shape;108;p14"/>
          <p:cNvSpPr/>
          <p:nvPr/>
        </p:nvSpPr>
        <p:spPr>
          <a:xfrm flipH="1">
            <a:off x="5739195" y="1602675"/>
            <a:ext cx="1" cy="2459701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Google Shape;109;p14"/>
          <p:cNvSpPr/>
          <p:nvPr/>
        </p:nvSpPr>
        <p:spPr>
          <a:xfrm>
            <a:off x="4233900" y="1120476"/>
            <a:ext cx="664215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Google Shape;110;p14"/>
          <p:cNvSpPr/>
          <p:nvPr/>
        </p:nvSpPr>
        <p:spPr>
          <a:xfrm>
            <a:off x="1050449" y="2917999"/>
            <a:ext cx="7043101" cy="1"/>
          </a:xfrm>
          <a:prstGeom prst="line">
            <a:avLst/>
          </a:prstGeom>
          <a:ln w="381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7730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18;p15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3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2433299" y="3015325"/>
            <a:ext cx="4277402" cy="6447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4" name="Címszöveg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6447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5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4432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23;p16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" name="Címszöveg"/>
          <p:cNvSpPr txBox="1">
            <a:spLocks noGrp="1"/>
          </p:cNvSpPr>
          <p:nvPr>
            <p:ph type="title"/>
          </p:nvPr>
        </p:nvSpPr>
        <p:spPr>
          <a:xfrm>
            <a:off x="742950" y="1238100"/>
            <a:ext cx="7729501" cy="196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0"/>
            </a:lvl1pPr>
          </a:lstStyle>
          <a:p>
            <a:r>
              <a:t>Címszöveg</a:t>
            </a:r>
          </a:p>
        </p:txBody>
      </p:sp>
      <p:sp>
        <p:nvSpPr>
          <p:cNvPr id="16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2433299" y="3015325"/>
            <a:ext cx="4277402" cy="6447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6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99478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28;p17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3" name="Címszöveg"/>
          <p:cNvSpPr txBox="1">
            <a:spLocks noGrp="1"/>
          </p:cNvSpPr>
          <p:nvPr>
            <p:ph type="title"/>
          </p:nvPr>
        </p:nvSpPr>
        <p:spPr>
          <a:xfrm>
            <a:off x="742950" y="832599"/>
            <a:ext cx="7729501" cy="8889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17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667074" y="1469500"/>
            <a:ext cx="5809802" cy="314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200">
                <a:solidFill>
                  <a:srgbClr val="21AB51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200">
                <a:solidFill>
                  <a:srgbClr val="21AB51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 sz="1200">
                <a:solidFill>
                  <a:srgbClr val="21AB51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 sz="1200">
                <a:solidFill>
                  <a:srgbClr val="21AB51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 sz="1200">
                <a:solidFill>
                  <a:srgbClr val="21AB51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7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2449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012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38;p19"/>
          <p:cNvSpPr/>
          <p:nvPr/>
        </p:nvSpPr>
        <p:spPr>
          <a:xfrm>
            <a:off x="406949" y="416249"/>
            <a:ext cx="8330102" cy="431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70738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146;p21"/>
          <p:cNvSpPr/>
          <p:nvPr/>
        </p:nvSpPr>
        <p:spPr>
          <a:xfrm>
            <a:off x="4609949" y="-11151"/>
            <a:ext cx="4545302" cy="52188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9" name="Címszöveg"/>
          <p:cNvSpPr txBox="1">
            <a:spLocks noGrp="1"/>
          </p:cNvSpPr>
          <p:nvPr>
            <p:ph type="title"/>
          </p:nvPr>
        </p:nvSpPr>
        <p:spPr>
          <a:xfrm>
            <a:off x="626078" y="980260"/>
            <a:ext cx="3571501" cy="5781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15000"/>
              </a:lnSpc>
              <a:defRPr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10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626078" y="2261499"/>
            <a:ext cx="3606601" cy="1941902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4pPr>
            <a:lvl5pPr marL="317500" indent="1663700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1" name="Google Shape;150;p21"/>
          <p:cNvSpPr/>
          <p:nvPr/>
        </p:nvSpPr>
        <p:spPr>
          <a:xfrm>
            <a:off x="737850" y="1597475"/>
            <a:ext cx="68810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6541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53;p22"/>
          <p:cNvSpPr/>
          <p:nvPr/>
        </p:nvSpPr>
        <p:spPr>
          <a:xfrm>
            <a:off x="5200424" y="-11151"/>
            <a:ext cx="3954901" cy="52188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34262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56;p23"/>
          <p:cNvSpPr/>
          <p:nvPr/>
        </p:nvSpPr>
        <p:spPr>
          <a:xfrm>
            <a:off x="0" y="1027349"/>
            <a:ext cx="9144000" cy="3088801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8" name="Címszöveg"/>
          <p:cNvSpPr txBox="1">
            <a:spLocks noGrp="1"/>
          </p:cNvSpPr>
          <p:nvPr>
            <p:ph type="title"/>
          </p:nvPr>
        </p:nvSpPr>
        <p:spPr>
          <a:xfrm>
            <a:off x="4696274" y="1725449"/>
            <a:ext cx="3055501" cy="11145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15000"/>
              </a:lnSpc>
              <a:defRPr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2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4696274" y="2839949"/>
            <a:ext cx="2770202" cy="578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17500" indent="279400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17500" indent="742950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17500" indent="1200150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17500" indent="1663700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3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364708" y="4267787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89405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161;p24"/>
          <p:cNvSpPr/>
          <p:nvPr/>
        </p:nvSpPr>
        <p:spPr>
          <a:xfrm>
            <a:off x="0" y="1027349"/>
            <a:ext cx="9144000" cy="3088801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8" name="Címszöveg"/>
          <p:cNvSpPr txBox="1">
            <a:spLocks noGrp="1"/>
          </p:cNvSpPr>
          <p:nvPr>
            <p:ph type="title"/>
          </p:nvPr>
        </p:nvSpPr>
        <p:spPr>
          <a:xfrm>
            <a:off x="1630099" y="1725449"/>
            <a:ext cx="3055501" cy="1114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15000"/>
              </a:lnSpc>
              <a:defRPr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3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915399" y="2839949"/>
            <a:ext cx="2770202" cy="578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1pPr>
            <a:lvl2pPr marL="317500" indent="279400" algn="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2pPr>
            <a:lvl3pPr marL="317500" indent="742950" algn="r">
              <a:buClrTx/>
              <a:buSzTx/>
              <a:buFontTx/>
              <a:buNone/>
              <a:defRPr>
                <a:solidFill>
                  <a:srgbClr val="4A4A4A"/>
                </a:solidFill>
              </a:defRPr>
            </a:lvl3pPr>
            <a:lvl4pPr marL="317500" indent="1200150" algn="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17500" indent="1663700" algn="r"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364708" y="4267787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1579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ímszöveg"/>
          <p:cNvSpPr txBox="1">
            <a:spLocks noGrp="1"/>
          </p:cNvSpPr>
          <p:nvPr>
            <p:ph type="title"/>
          </p:nvPr>
        </p:nvSpPr>
        <p:spPr>
          <a:xfrm>
            <a:off x="570046" y="993899"/>
            <a:ext cx="3055501" cy="11145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15000"/>
              </a:lnSpc>
            </a:lvl1pPr>
          </a:lstStyle>
          <a:p>
            <a:r>
              <a:t>Címszöveg</a:t>
            </a:r>
          </a:p>
        </p:txBody>
      </p:sp>
      <p:sp>
        <p:nvSpPr>
          <p:cNvPr id="55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614775" y="2564775"/>
            <a:ext cx="2920801" cy="578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</a:lvl1pPr>
            <a:lvl2pPr marL="317500" indent="279400">
              <a:buClrTx/>
              <a:buSzTx/>
              <a:buFontTx/>
              <a:buNone/>
            </a:lvl2pPr>
            <a:lvl3pPr marL="317500" indent="742950">
              <a:buClrTx/>
              <a:buSzTx/>
              <a:buFontTx/>
              <a:buNone/>
            </a:lvl3pPr>
            <a:lvl4pPr marL="317500" indent="1200150">
              <a:buClrTx/>
              <a:buSzTx/>
              <a:buFontTx/>
              <a:buNone/>
            </a:lvl4pPr>
            <a:lvl5pPr marL="317500" indent="1663700">
              <a:buClrTx/>
              <a:buSzTx/>
              <a:buFontTx/>
              <a:buNone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Diasorszám">
            <a:extLst>
              <a:ext uri="{FF2B5EF4-FFF2-40B4-BE49-F238E27FC236}">
                <a16:creationId xmlns:a16="http://schemas.microsoft.com/office/drawing/2014/main" id="{A8F8D1A3-EDF9-43A6-91FD-0BA889ADC5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86801" y="4774671"/>
            <a:ext cx="457200" cy="3693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24" tIns="91424" rIns="91424" bIns="91424" anchor="ctr">
            <a:spAutoFit/>
          </a:bodyPr>
          <a:lstStyle>
            <a:lvl1pPr>
              <a:defRPr sz="1200">
                <a:solidFill>
                  <a:schemeClr val="tx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">
    <p:bg>
      <p:bgPr>
        <a:solidFill>
          <a:srgbClr val="E7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72;p26"/>
          <p:cNvSpPr/>
          <p:nvPr/>
        </p:nvSpPr>
        <p:spPr>
          <a:xfrm>
            <a:off x="406949" y="416249"/>
            <a:ext cx="8330102" cy="431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0" name="Címszöveg"/>
          <p:cNvSpPr txBox="1">
            <a:spLocks noGrp="1"/>
          </p:cNvSpPr>
          <p:nvPr>
            <p:ph type="title"/>
          </p:nvPr>
        </p:nvSpPr>
        <p:spPr>
          <a:xfrm>
            <a:off x="783524" y="1738049"/>
            <a:ext cx="2545802" cy="1667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rgbClr val="183148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61" name="Google Shape;175;p26"/>
          <p:cNvSpPr/>
          <p:nvPr/>
        </p:nvSpPr>
        <p:spPr>
          <a:xfrm>
            <a:off x="918900" y="3511600"/>
            <a:ext cx="679701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779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177;p27"/>
          <p:cNvSpPr/>
          <p:nvPr/>
        </p:nvSpPr>
        <p:spPr>
          <a:xfrm>
            <a:off x="406949" y="416249"/>
            <a:ext cx="8330102" cy="431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0" name="Címszöveg"/>
          <p:cNvSpPr txBox="1">
            <a:spLocks noGrp="1"/>
          </p:cNvSpPr>
          <p:nvPr>
            <p:ph type="title"/>
          </p:nvPr>
        </p:nvSpPr>
        <p:spPr>
          <a:xfrm>
            <a:off x="783524" y="621500"/>
            <a:ext cx="7618202" cy="3936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Címszöveg</a:t>
            </a:r>
          </a:p>
        </p:txBody>
      </p:sp>
      <p:sp>
        <p:nvSpPr>
          <p:cNvPr id="27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9592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01993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ímszöveg"/>
          <p:cNvSpPr txBox="1">
            <a:spLocks noGrp="1"/>
          </p:cNvSpPr>
          <p:nvPr>
            <p:ph type="title"/>
          </p:nvPr>
        </p:nvSpPr>
        <p:spPr>
          <a:xfrm>
            <a:off x="666750" y="862012"/>
            <a:ext cx="7810500" cy="1743076"/>
          </a:xfrm>
          <a:prstGeom prst="rect">
            <a:avLst/>
          </a:prstGeom>
        </p:spPr>
        <p:txBody>
          <a:bodyPr lIns="19050" tIns="19050" rIns="19050" bIns="19050" anchor="b">
            <a:normAutofit/>
          </a:bodyPr>
          <a:lstStyle>
            <a:lvl1pPr algn="ctr" defTabSz="309562">
              <a:defRPr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Címszöveg</a:t>
            </a:r>
          </a:p>
        </p:txBody>
      </p:sp>
      <p:sp>
        <p:nvSpPr>
          <p:cNvPr id="286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lIns="19050" tIns="19050" rIns="19050" bIns="19050">
            <a:normAutofit/>
          </a:bodyPr>
          <a:lstStyle>
            <a:lvl1pPr marL="0" indent="0" algn="ctr" defTabSz="309562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309562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309562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309562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309562">
              <a:buClrTx/>
              <a:buSzTx/>
              <a:buFontTx/>
              <a:buNone/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87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2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1678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23;p16"/>
          <p:cNvSpPr/>
          <p:nvPr/>
        </p:nvSpPr>
        <p:spPr>
          <a:xfrm>
            <a:off x="406949" y="352199"/>
            <a:ext cx="8330102" cy="43110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" name="Címszöveg"/>
          <p:cNvSpPr txBox="1">
            <a:spLocks noGrp="1"/>
          </p:cNvSpPr>
          <p:nvPr>
            <p:ph type="title"/>
          </p:nvPr>
        </p:nvSpPr>
        <p:spPr>
          <a:xfrm>
            <a:off x="742950" y="1238100"/>
            <a:ext cx="7729501" cy="196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0"/>
            </a:lvl1pPr>
          </a:lstStyle>
          <a:p>
            <a:r>
              <a:t>Címszöveg</a:t>
            </a:r>
          </a:p>
        </p:txBody>
      </p:sp>
      <p:sp>
        <p:nvSpPr>
          <p:cNvPr id="164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2433299" y="3015325"/>
            <a:ext cx="4277402" cy="6447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2pPr>
            <a:lvl3pPr marL="317500" indent="74295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3pPr>
            <a:lvl4pPr marL="317500" indent="120015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4pPr>
            <a:lvl5pPr marL="317500" indent="1663700" algn="ctr"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" name="Diasorszám">
            <a:extLst>
              <a:ext uri="{FF2B5EF4-FFF2-40B4-BE49-F238E27FC236}">
                <a16:creationId xmlns:a16="http://schemas.microsoft.com/office/drawing/2014/main" id="{1B0B97D0-73F3-45B1-8FB2-661BFF9B7F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86801" y="4774671"/>
            <a:ext cx="457200" cy="3693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24" tIns="91424" rIns="91424" bIns="91424" anchor="ctr">
            <a:spAutoFit/>
          </a:bodyPr>
          <a:lstStyle>
            <a:lvl1pPr>
              <a:defRPr sz="1200">
                <a:solidFill>
                  <a:schemeClr val="tx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38;p19"/>
          <p:cNvSpPr/>
          <p:nvPr/>
        </p:nvSpPr>
        <p:spPr>
          <a:xfrm>
            <a:off x="406949" y="416249"/>
            <a:ext cx="8330102" cy="431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53;p22"/>
          <p:cNvSpPr/>
          <p:nvPr/>
        </p:nvSpPr>
        <p:spPr>
          <a:xfrm>
            <a:off x="5200424" y="-11151"/>
            <a:ext cx="3954901" cy="5218802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548658" y="4661912"/>
            <a:ext cx="332863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177;p27"/>
          <p:cNvSpPr/>
          <p:nvPr/>
        </p:nvSpPr>
        <p:spPr>
          <a:xfrm>
            <a:off x="406949" y="416249"/>
            <a:ext cx="8330102" cy="431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0" name="Címszöveg"/>
          <p:cNvSpPr txBox="1">
            <a:spLocks noGrp="1"/>
          </p:cNvSpPr>
          <p:nvPr>
            <p:ph type="title"/>
          </p:nvPr>
        </p:nvSpPr>
        <p:spPr>
          <a:xfrm>
            <a:off x="783524" y="621500"/>
            <a:ext cx="7618202" cy="3936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Címszöveg</a:t>
            </a:r>
          </a:p>
        </p:txBody>
      </p:sp>
      <p:sp>
        <p:nvSpPr>
          <p:cNvPr id="271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737051" y="4747290"/>
            <a:ext cx="406949" cy="39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r>
              <a:t>Címszöveg</a:t>
            </a:r>
          </a:p>
        </p:txBody>
      </p:sp>
      <p:sp>
        <p:nvSpPr>
          <p:cNvPr id="3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r>
              <a:rPr dirty="0"/>
              <a:t>1. </a:t>
            </a:r>
            <a:r>
              <a:rPr dirty="0" err="1"/>
              <a:t>szövegtörzsszint</a:t>
            </a:r>
            <a:endParaRPr dirty="0"/>
          </a:p>
          <a:p>
            <a:pPr lvl="1"/>
            <a:r>
              <a:rPr dirty="0"/>
              <a:t>2. </a:t>
            </a:r>
            <a:r>
              <a:rPr dirty="0" err="1"/>
              <a:t>szövegtörzsszint</a:t>
            </a:r>
            <a:endParaRPr dirty="0"/>
          </a:p>
          <a:p>
            <a:pPr lvl="2"/>
            <a:r>
              <a:rPr dirty="0"/>
              <a:t>3. </a:t>
            </a:r>
            <a:r>
              <a:rPr dirty="0" err="1"/>
              <a:t>szövegtörzsszint</a:t>
            </a:r>
            <a:endParaRPr dirty="0"/>
          </a:p>
          <a:p>
            <a:pPr lvl="3"/>
            <a:r>
              <a:rPr dirty="0"/>
              <a:t>4. </a:t>
            </a:r>
            <a:r>
              <a:rPr dirty="0" err="1"/>
              <a:t>szövegtörzsszint</a:t>
            </a:r>
            <a:endParaRPr dirty="0"/>
          </a:p>
          <a:p>
            <a:pPr lvl="4"/>
            <a:r>
              <a:rPr dirty="0"/>
              <a:t>5. </a:t>
            </a:r>
            <a:r>
              <a:rPr dirty="0" err="1"/>
              <a:t>szövegtörzsszint</a:t>
            </a:r>
            <a:endParaRPr dirty="0"/>
          </a:p>
        </p:txBody>
      </p:sp>
      <p:sp>
        <p:nvSpPr>
          <p:cNvPr id="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8686801" y="4774671"/>
            <a:ext cx="457200" cy="36930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24" tIns="91424" rIns="91424" bIns="91424" anchor="ctr">
            <a:spAutoFit/>
          </a:bodyPr>
          <a:lstStyle>
            <a:lvl1pPr>
              <a:defRPr sz="1200">
                <a:solidFill>
                  <a:schemeClr val="tx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renohub_logo.png" descr="renohub_logo.png">
            <a:extLst>
              <a:ext uri="{FF2B5EF4-FFF2-40B4-BE49-F238E27FC236}">
                <a16:creationId xmlns:a16="http://schemas.microsoft.com/office/drawing/2014/main" id="{FF0DED5A-1427-4BFF-8F8F-BF7C7694401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629200" y="4750598"/>
            <a:ext cx="1057600" cy="355839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3" r:id="rId3"/>
    <p:sldLayoutId id="2147483663" r:id="rId4"/>
    <p:sldLayoutId id="2147483665" r:id="rId5"/>
    <p:sldLayoutId id="2147483666" r:id="rId6"/>
    <p:sldLayoutId id="2147483669" r:id="rId7"/>
    <p:sldLayoutId id="2147483674" r:id="rId8"/>
    <p:sldLayoutId id="2147483675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9pPr>
    </p:titleStyle>
    <p:bodyStyle>
      <a:lvl1pPr marL="457200" marR="0" indent="-31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1pPr>
      <a:lvl2pPr marL="914400" marR="0" indent="-31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2pPr>
      <a:lvl3pPr marL="1395534" marR="0" indent="-3350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3pPr>
      <a:lvl4pPr marL="1852734" marR="0" indent="-3350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4pPr>
      <a:lvl5pPr marL="23368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5pPr>
      <a:lvl6pPr marL="27940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6pPr>
      <a:lvl7pPr marL="3281795" marR="0" indent="-3798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7pPr>
      <a:lvl8pPr marL="3738995" marR="0" indent="-3798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8pPr>
      <a:lvl9pPr marL="4231640" marR="0" indent="-40894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Címszöveg</a:t>
            </a:r>
          </a:p>
        </p:txBody>
      </p:sp>
      <p:sp>
        <p:nvSpPr>
          <p:cNvPr id="3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69157"/>
            <a:ext cx="2133600" cy="39621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>
              <a:defRPr sz="12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2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434343"/>
          </a:solidFill>
          <a:uFillTx/>
          <a:latin typeface="Poppins ExtraBold"/>
          <a:ea typeface="Poppins ExtraBold"/>
          <a:cs typeface="Poppins ExtraBold"/>
          <a:sym typeface="Poppins ExtraBold"/>
        </a:defRPr>
      </a:lvl9pPr>
    </p:titleStyle>
    <p:bodyStyle>
      <a:lvl1pPr marL="457200" marR="0" indent="-31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1pPr>
      <a:lvl2pPr marL="914400" marR="0" indent="-31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2pPr>
      <a:lvl3pPr marL="1395534" marR="0" indent="-3350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3pPr>
      <a:lvl4pPr marL="1852734" marR="0" indent="-3350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4pPr>
      <a:lvl5pPr marL="23368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5pPr>
      <a:lvl6pPr marL="2794000" marR="0" indent="-355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6pPr>
      <a:lvl7pPr marL="3281795" marR="0" indent="-3798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●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7pPr>
      <a:lvl8pPr marL="3738995" marR="0" indent="-37984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○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8pPr>
      <a:lvl9pPr marL="4231640" marR="0" indent="-40894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999999"/>
        </a:buClr>
        <a:buSzPts val="1400"/>
        <a:buFont typeface="Helvetica"/>
        <a:buChar char="■"/>
        <a:tabLst/>
        <a:defRPr sz="1400" b="0" i="0" u="none" strike="noStrike" cap="none" spc="0" baseline="0">
          <a:ln>
            <a:noFill/>
          </a:ln>
          <a:solidFill>
            <a:srgbClr val="999999"/>
          </a:solidFill>
          <a:uFillTx/>
          <a:latin typeface="Poppins Light"/>
          <a:ea typeface="Poppins Light"/>
          <a:cs typeface="Poppins Light"/>
          <a:sym typeface="Poppins Ligh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189;p30"/>
          <p:cNvSpPr txBox="1">
            <a:spLocks noGrp="1"/>
          </p:cNvSpPr>
          <p:nvPr>
            <p:ph type="title"/>
          </p:nvPr>
        </p:nvSpPr>
        <p:spPr>
          <a:xfrm>
            <a:off x="708565" y="1540729"/>
            <a:ext cx="4701635" cy="875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ct val="115000"/>
              </a:lnSpc>
            </a:lvl1pPr>
          </a:lstStyle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-stop-shop</a:t>
            </a:r>
            <a:br>
              <a:rPr lang="hu-HU" dirty="0"/>
            </a:br>
            <a:r>
              <a:rPr lang="en-US" sz="3100" dirty="0">
                <a:latin typeface="Poppins Light" panose="00000400000000000000" pitchFamily="2" charset="-18"/>
                <a:cs typeface="Poppins Light" panose="00000400000000000000" pitchFamily="2" charset="-18"/>
              </a:rPr>
              <a:t>Learnings from the </a:t>
            </a:r>
            <a:r>
              <a:rPr lang="en-US" sz="31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RenoPont</a:t>
            </a:r>
            <a:r>
              <a:rPr lang="en-US" sz="3100" dirty="0">
                <a:latin typeface="Poppins Light" panose="00000400000000000000" pitchFamily="2" charset="-18"/>
                <a:cs typeface="Poppins Light" panose="00000400000000000000" pitchFamily="2" charset="-18"/>
              </a:rPr>
              <a:t> Energy Home Renovation </a:t>
            </a:r>
            <a:r>
              <a:rPr lang="en-US" sz="31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Centres</a:t>
            </a:r>
            <a:endParaRPr sz="31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301" name="Google Shape;190;p30"/>
          <p:cNvSpPr txBox="1"/>
          <p:nvPr/>
        </p:nvSpPr>
        <p:spPr>
          <a:xfrm>
            <a:off x="686806" y="3910332"/>
            <a:ext cx="4004401" cy="48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800">
                <a:solidFill>
                  <a:srgbClr val="21AB51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endParaRPr dirty="0"/>
          </a:p>
        </p:txBody>
      </p:sp>
      <p:pic>
        <p:nvPicPr>
          <p:cNvPr id="302" name="renohub_logo.png" descr="renohub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99" y="384670"/>
            <a:ext cx="2495748" cy="839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BF162D4-15B5-40B1-9D62-72C677AD9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58" y="3756363"/>
            <a:ext cx="1653984" cy="100246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86C38D1-5482-4CA4-BD17-FC5861797162}"/>
              </a:ext>
            </a:extLst>
          </p:cNvPr>
          <p:cNvSpPr/>
          <p:nvPr/>
        </p:nvSpPr>
        <p:spPr>
          <a:xfrm>
            <a:off x="6236551" y="4334590"/>
            <a:ext cx="2907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Poppins ExtraLight" panose="00000300000000000000" pitchFamily="2" charset="-18"/>
                <a:cs typeface="Poppins ExtraLight" panose="00000300000000000000" pitchFamily="2" charset="-18"/>
              </a:rPr>
              <a:t>This project has received funding from the European Union’s Horizon 2020 research and innovation programme under grant agreement No 845652.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6B0F57CC-9BD4-4EDA-836A-71589634A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076" y="4372017"/>
            <a:ext cx="569475" cy="386813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61A2C80-332F-49C6-93BB-2A21F90FE366}"/>
              </a:ext>
            </a:extLst>
          </p:cNvPr>
          <p:cNvSpPr/>
          <p:nvPr/>
        </p:nvSpPr>
        <p:spPr>
          <a:xfrm>
            <a:off x="832843" y="3804723"/>
            <a:ext cx="25506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Zsuzsanna KORITÁR</a:t>
            </a:r>
          </a:p>
          <a:p>
            <a:endParaRPr lang="hu-HU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  <a:p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http://mehi</a:t>
            </a:r>
            <a:r>
              <a:rPr lang="hu-HU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.hu</a:t>
            </a:r>
          </a:p>
          <a:p>
            <a:r>
              <a:rPr lang="hu-HU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http://</a:t>
            </a:r>
            <a:r>
              <a:rPr lang="en-GB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renohub-h2020.eu</a:t>
            </a:r>
            <a:endParaRPr lang="en-GB" sz="800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36490F-D331-4813-9DC4-4955B34F7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048" y="3114880"/>
            <a:ext cx="1958499" cy="896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10;p32"/>
          <p:cNvSpPr txBox="1">
            <a:spLocks noGrp="1"/>
          </p:cNvSpPr>
          <p:nvPr>
            <p:ph type="title"/>
          </p:nvPr>
        </p:nvSpPr>
        <p:spPr>
          <a:xfrm>
            <a:off x="640081" y="535611"/>
            <a:ext cx="7748342" cy="875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85215">
              <a:defRPr sz="3839">
                <a:solidFill>
                  <a:srgbClr val="183148"/>
                </a:solidFill>
              </a:defRPr>
            </a:lvl1pPr>
          </a:lstStyle>
          <a:p>
            <a:pPr algn="ctr"/>
            <a:r>
              <a:rPr lang="hu-HU" sz="3200" dirty="0" err="1"/>
              <a:t>Sustainability</a:t>
            </a:r>
            <a:r>
              <a:rPr lang="hu-HU" sz="3200" dirty="0"/>
              <a:t> and </a:t>
            </a:r>
            <a:r>
              <a:rPr lang="hu-HU" sz="3200" dirty="0" err="1"/>
              <a:t>scaling</a:t>
            </a:r>
            <a:r>
              <a:rPr lang="hu-HU" sz="3200" dirty="0"/>
              <a:t> </a:t>
            </a:r>
            <a:r>
              <a:rPr lang="hu-HU" sz="3200" dirty="0" err="1"/>
              <a:t>up</a:t>
            </a:r>
            <a:r>
              <a:rPr lang="hu-HU" sz="3200" dirty="0"/>
              <a:t> </a:t>
            </a:r>
            <a:br>
              <a:rPr lang="hu-HU" sz="3200" dirty="0"/>
            </a:br>
            <a:r>
              <a:rPr lang="hu-HU" sz="3200" dirty="0" err="1"/>
              <a:t>by</a:t>
            </a:r>
            <a:r>
              <a:rPr lang="hu-HU" sz="3200" dirty="0"/>
              <a:t> </a:t>
            </a:r>
            <a:r>
              <a:rPr lang="hu-HU" sz="3200" dirty="0" err="1"/>
              <a:t>cooperations</a:t>
            </a:r>
            <a:endParaRPr sz="3200" dirty="0"/>
          </a:p>
        </p:txBody>
      </p:sp>
      <p:sp>
        <p:nvSpPr>
          <p:cNvPr id="318" name="Google Shape;212;p3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19" name="Google Shape;213;p32"/>
          <p:cNvSpPr/>
          <p:nvPr/>
        </p:nvSpPr>
        <p:spPr>
          <a:xfrm>
            <a:off x="4275489" y="1450047"/>
            <a:ext cx="676201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Google Shape;723;p51">
            <a:extLst>
              <a:ext uri="{FF2B5EF4-FFF2-40B4-BE49-F238E27FC236}">
                <a16:creationId xmlns:a16="http://schemas.microsoft.com/office/drawing/2014/main" id="{E3969DB7-6237-4A75-8A39-A1C41DC22A80}"/>
              </a:ext>
            </a:extLst>
          </p:cNvPr>
          <p:cNvSpPr txBox="1"/>
          <p:nvPr/>
        </p:nvSpPr>
        <p:spPr>
          <a:xfrm>
            <a:off x="1003685" y="1847255"/>
            <a:ext cx="2113501" cy="6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INSTALLERS, ENERGY AUDITORS</a:t>
            </a:r>
          </a:p>
        </p:txBody>
      </p:sp>
      <p:sp>
        <p:nvSpPr>
          <p:cNvPr id="8" name="Google Shape;725;p51">
            <a:extLst>
              <a:ext uri="{FF2B5EF4-FFF2-40B4-BE49-F238E27FC236}">
                <a16:creationId xmlns:a16="http://schemas.microsoft.com/office/drawing/2014/main" id="{64FE7107-6D49-48FF-BE8D-08222B1E29F3}"/>
              </a:ext>
            </a:extLst>
          </p:cNvPr>
          <p:cNvSpPr txBox="1"/>
          <p:nvPr/>
        </p:nvSpPr>
        <p:spPr>
          <a:xfrm>
            <a:off x="3515249" y="1632245"/>
            <a:ext cx="2113501" cy="6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FINANCIAL INSTITUTIONS</a:t>
            </a:r>
          </a:p>
        </p:txBody>
      </p:sp>
      <p:sp>
        <p:nvSpPr>
          <p:cNvPr id="10" name="Google Shape;727;p51">
            <a:extLst>
              <a:ext uri="{FF2B5EF4-FFF2-40B4-BE49-F238E27FC236}">
                <a16:creationId xmlns:a16="http://schemas.microsoft.com/office/drawing/2014/main" id="{B7CB9085-5A40-48A5-9E0A-F4B444F1CD47}"/>
              </a:ext>
            </a:extLst>
          </p:cNvPr>
          <p:cNvSpPr txBox="1"/>
          <p:nvPr/>
        </p:nvSpPr>
        <p:spPr>
          <a:xfrm>
            <a:off x="5906694" y="1658980"/>
            <a:ext cx="2113501" cy="6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MUNICIPALITIES</a:t>
            </a:r>
          </a:p>
        </p:txBody>
      </p:sp>
      <p:sp>
        <p:nvSpPr>
          <p:cNvPr id="12" name="Google Shape;729;p51">
            <a:extLst>
              <a:ext uri="{FF2B5EF4-FFF2-40B4-BE49-F238E27FC236}">
                <a16:creationId xmlns:a16="http://schemas.microsoft.com/office/drawing/2014/main" id="{578C9294-C482-486B-B07E-E2D1BA8F9006}"/>
              </a:ext>
            </a:extLst>
          </p:cNvPr>
          <p:cNvSpPr txBox="1"/>
          <p:nvPr/>
        </p:nvSpPr>
        <p:spPr>
          <a:xfrm>
            <a:off x="1059631" y="3490988"/>
            <a:ext cx="2113501" cy="48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MANUFACTURERS</a:t>
            </a:r>
          </a:p>
        </p:txBody>
      </p:sp>
      <p:sp>
        <p:nvSpPr>
          <p:cNvPr id="15" name="Google Shape;733;p51">
            <a:extLst>
              <a:ext uri="{FF2B5EF4-FFF2-40B4-BE49-F238E27FC236}">
                <a16:creationId xmlns:a16="http://schemas.microsoft.com/office/drawing/2014/main" id="{5E5C30FB-019F-4D79-AE64-17F2784AC91F}"/>
              </a:ext>
            </a:extLst>
          </p:cNvPr>
          <p:cNvSpPr txBox="1"/>
          <p:nvPr/>
        </p:nvSpPr>
        <p:spPr>
          <a:xfrm>
            <a:off x="6005015" y="3347824"/>
            <a:ext cx="2508173" cy="48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REAL</a:t>
            </a:r>
            <a:r>
              <a:rPr lang="hu-HU" dirty="0"/>
              <a:t> </a:t>
            </a:r>
            <a:r>
              <a:rPr lang="hu-HU" dirty="0">
                <a:solidFill>
                  <a:srgbClr val="21AB51"/>
                </a:solidFill>
              </a:rPr>
              <a:t>ESTATE AGENCIES</a:t>
            </a:r>
          </a:p>
        </p:txBody>
      </p:sp>
      <p:sp>
        <p:nvSpPr>
          <p:cNvPr id="17" name="Google Shape;729;p51">
            <a:extLst>
              <a:ext uri="{FF2B5EF4-FFF2-40B4-BE49-F238E27FC236}">
                <a16:creationId xmlns:a16="http://schemas.microsoft.com/office/drawing/2014/main" id="{C8C32521-C28B-4774-A90A-4BD8BCBB0978}"/>
              </a:ext>
            </a:extLst>
          </p:cNvPr>
          <p:cNvSpPr txBox="1"/>
          <p:nvPr/>
        </p:nvSpPr>
        <p:spPr>
          <a:xfrm>
            <a:off x="3458422" y="4294980"/>
            <a:ext cx="2448272" cy="48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Autofit/>
          </a:bodyPr>
          <a:lstStyle>
            <a:lvl1pPr algn="ctr">
              <a:defRPr>
                <a:solidFill>
                  <a:srgbClr val="183148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r>
              <a:rPr lang="hu-HU" dirty="0">
                <a:solidFill>
                  <a:srgbClr val="21AB51"/>
                </a:solidFill>
              </a:rPr>
              <a:t>UTILITES (EEOS – OBLIGATED PARTIES)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50CA852-4F99-4394-BC9B-72706B74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08" y="2459144"/>
            <a:ext cx="1352620" cy="1206562"/>
          </a:xfrm>
          <a:prstGeom prst="rect">
            <a:avLst/>
          </a:prstGeom>
        </p:spPr>
      </p:pic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7030A513-778F-4787-980E-DC93A0F420D0}"/>
              </a:ext>
            </a:extLst>
          </p:cNvPr>
          <p:cNvCxnSpPr/>
          <p:nvPr/>
        </p:nvCxnSpPr>
        <p:spPr>
          <a:xfrm>
            <a:off x="3009900" y="2689860"/>
            <a:ext cx="655320" cy="1524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CA43E04E-6DF0-4059-80A6-DCD3D9B55225}"/>
              </a:ext>
            </a:extLst>
          </p:cNvPr>
          <p:cNvCxnSpPr>
            <a:cxnSpLocks/>
          </p:cNvCxnSpPr>
          <p:nvPr/>
        </p:nvCxnSpPr>
        <p:spPr>
          <a:xfrm flipV="1">
            <a:off x="3089093" y="3338882"/>
            <a:ext cx="482454" cy="338487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F1054BF5-E4D4-493E-907A-7B1E5CD8C87B}"/>
              </a:ext>
            </a:extLst>
          </p:cNvPr>
          <p:cNvCxnSpPr>
            <a:cxnSpLocks/>
          </p:cNvCxnSpPr>
          <p:nvPr/>
        </p:nvCxnSpPr>
        <p:spPr>
          <a:xfrm flipV="1">
            <a:off x="5377936" y="2303681"/>
            <a:ext cx="596144" cy="33315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C3C33B83-A81C-4FCC-979A-C9F39CB40F9F}"/>
              </a:ext>
            </a:extLst>
          </p:cNvPr>
          <p:cNvCxnSpPr>
            <a:cxnSpLocks/>
          </p:cNvCxnSpPr>
          <p:nvPr/>
        </p:nvCxnSpPr>
        <p:spPr>
          <a:xfrm>
            <a:off x="5273349" y="3264300"/>
            <a:ext cx="633345" cy="22668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39B0A459-DB6D-4EC6-9F6B-4CE3B2AF578E}"/>
              </a:ext>
            </a:extLst>
          </p:cNvPr>
          <p:cNvCxnSpPr>
            <a:cxnSpLocks/>
          </p:cNvCxnSpPr>
          <p:nvPr/>
        </p:nvCxnSpPr>
        <p:spPr>
          <a:xfrm>
            <a:off x="4519677" y="3756279"/>
            <a:ext cx="0" cy="43422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9528FA5D-BDA9-4F1B-AA70-0B3410CD73AA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498718" y="2137530"/>
            <a:ext cx="0" cy="32161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873549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11;p59"/>
          <p:cNvSpPr/>
          <p:nvPr/>
        </p:nvSpPr>
        <p:spPr>
          <a:xfrm>
            <a:off x="676300" y="311330"/>
            <a:ext cx="7848900" cy="4447500"/>
          </a:xfrm>
          <a:prstGeom prst="rect">
            <a:avLst/>
          </a:prstGeom>
          <a:solidFill>
            <a:srgbClr val="E7EFF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07" name="Google Shape;916;p59"/>
          <p:cNvSpPr txBox="1">
            <a:spLocks noGrp="1"/>
          </p:cNvSpPr>
          <p:nvPr>
            <p:ph type="title"/>
          </p:nvPr>
        </p:nvSpPr>
        <p:spPr>
          <a:xfrm>
            <a:off x="3093999" y="1515550"/>
            <a:ext cx="2955901" cy="8535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5000"/>
              </a:lnSpc>
            </a:lvl1pPr>
          </a:lstStyle>
          <a:p>
            <a:r>
              <a:rPr dirty="0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dirty="0"/>
              <a:t>!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E5DB9B0-F454-4F22-A60A-FDCF24C724F6}"/>
              </a:ext>
            </a:extLst>
          </p:cNvPr>
          <p:cNvSpPr/>
          <p:nvPr/>
        </p:nvSpPr>
        <p:spPr>
          <a:xfrm>
            <a:off x="5560251" y="4237405"/>
            <a:ext cx="2907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Poppins ExtraLight" panose="00000300000000000000" pitchFamily="2" charset="-18"/>
                <a:cs typeface="Poppins ExtraLight" panose="00000300000000000000" pitchFamily="2" charset="-18"/>
              </a:rPr>
              <a:t>This project has received funding from the European Union’s Horizon 2020 research and innovation programme under grant agreement No 845652.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3B324AF9-8EA5-4944-806E-0BAFB254E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0776" y="4274832"/>
            <a:ext cx="569475" cy="386813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2530790-F0A9-4C28-861E-901B5A89BE95}"/>
              </a:ext>
            </a:extLst>
          </p:cNvPr>
          <p:cNvSpPr/>
          <p:nvPr/>
        </p:nvSpPr>
        <p:spPr>
          <a:xfrm>
            <a:off x="3408403" y="2715063"/>
            <a:ext cx="419537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Zsuzsanna Koritár</a:t>
            </a:r>
          </a:p>
          <a:p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MEHI </a:t>
            </a:r>
            <a:r>
              <a:rPr lang="hu-HU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Hungarian</a:t>
            </a:r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 </a:t>
            </a:r>
            <a:r>
              <a:rPr lang="hu-HU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Energy</a:t>
            </a:r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 </a:t>
            </a:r>
            <a:r>
              <a:rPr lang="hu-HU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Efficiency</a:t>
            </a:r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 Institute</a:t>
            </a:r>
          </a:p>
          <a:p>
            <a:endParaRPr lang="hu-HU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  <a:p>
            <a:r>
              <a:rPr lang="hu-HU" dirty="0">
                <a:latin typeface="Poppins Black" panose="00000A00000000000000" pitchFamily="2" charset="-18"/>
                <a:cs typeface="Poppins Black" panose="00000A00000000000000" pitchFamily="2" charset="-18"/>
              </a:rPr>
              <a:t>http://mehi</a:t>
            </a:r>
            <a:r>
              <a:rPr lang="hu-HU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.hu</a:t>
            </a:r>
          </a:p>
          <a:p>
            <a:r>
              <a:rPr lang="hu-HU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http://</a:t>
            </a:r>
            <a:r>
              <a:rPr lang="en-GB" sz="1400" dirty="0">
                <a:latin typeface="Poppins Black" panose="00000A00000000000000" pitchFamily="2" charset="-18"/>
                <a:cs typeface="Poppins Black" panose="00000A00000000000000" pitchFamily="2" charset="-18"/>
              </a:rPr>
              <a:t>renohub-h2020.eu</a:t>
            </a:r>
            <a:endParaRPr lang="en-GB" sz="800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3E090A0-D3BD-4445-A8C5-0B32BB454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8" y="404974"/>
            <a:ext cx="1653984" cy="10024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10;p32"/>
          <p:cNvSpPr txBox="1">
            <a:spLocks noGrp="1"/>
          </p:cNvSpPr>
          <p:nvPr>
            <p:ph type="title"/>
          </p:nvPr>
        </p:nvSpPr>
        <p:spPr>
          <a:xfrm>
            <a:off x="678711" y="294646"/>
            <a:ext cx="7693927" cy="835876"/>
          </a:xfrm>
          <a:prstGeom prst="rect">
            <a:avLst/>
          </a:prstGeom>
        </p:spPr>
        <p:txBody>
          <a:bodyPr>
            <a:normAutofit/>
          </a:bodyPr>
          <a:lstStyle>
            <a:lvl1pPr defTabSz="585215">
              <a:defRPr sz="3839">
                <a:solidFill>
                  <a:srgbClr val="183148"/>
                </a:solidFill>
              </a:defRPr>
            </a:lvl1pPr>
          </a:lstStyle>
          <a:p>
            <a:r>
              <a:rPr lang="hu-HU" dirty="0"/>
              <a:t>The </a:t>
            </a:r>
            <a:r>
              <a:rPr lang="hu-HU" dirty="0" err="1"/>
              <a:t>RenoHUb</a:t>
            </a:r>
            <a:r>
              <a:rPr lang="hu-HU" dirty="0"/>
              <a:t> project</a:t>
            </a:r>
            <a:endParaRPr dirty="0"/>
          </a:p>
        </p:txBody>
      </p:sp>
      <p:sp>
        <p:nvSpPr>
          <p:cNvPr id="317" name="Google Shape;211;p32"/>
          <p:cNvSpPr txBox="1">
            <a:spLocks noGrp="1"/>
          </p:cNvSpPr>
          <p:nvPr>
            <p:ph type="body" sz="quarter" idx="1"/>
          </p:nvPr>
        </p:nvSpPr>
        <p:spPr>
          <a:xfrm>
            <a:off x="5850836" y="1431235"/>
            <a:ext cx="2896492" cy="3246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68680">
              <a:defRPr sz="1710">
                <a:solidFill>
                  <a:srgbClr val="4A4A4A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• Horizon 2020 project consisting exclusively of Hungarian consortium members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(5 </a:t>
            </a:r>
            <a:r>
              <a:rPr lang="hu-HU" sz="1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partners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)</a:t>
            </a:r>
          </a:p>
          <a:p>
            <a:pPr>
              <a:spcAft>
                <a:spcPts val="600"/>
              </a:spcAft>
            </a:pPr>
            <a:endParaRPr lang="hu-HU" sz="14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pPr>
              <a:spcAft>
                <a:spcPts val="600"/>
              </a:spcAft>
            </a:pPr>
            <a:endParaRPr lang="hu-HU" sz="14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pPr>
              <a:spcAft>
                <a:spcPts val="600"/>
              </a:spcAft>
            </a:pPr>
            <a:r>
              <a:rPr lang="en-GB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• 3 years long </a:t>
            </a:r>
            <a:b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</a:br>
            <a:r>
              <a:rPr lang="en-GB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(November 2019 - November 2022)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– </a:t>
            </a:r>
            <a:r>
              <a:rPr lang="hu-HU" sz="1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with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a </a:t>
            </a:r>
            <a:r>
              <a:rPr lang="hu-HU" sz="1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possible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prolongation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until</a:t>
            </a:r>
            <a:r>
              <a:rPr lang="hu-HU" sz="1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May 2023</a:t>
            </a:r>
          </a:p>
          <a:p>
            <a:endParaRPr lang="en-GB" sz="10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318" name="Google Shape;212;p32"/>
          <p:cNvSpPr txBox="1">
            <a:spLocks noGrp="1"/>
          </p:cNvSpPr>
          <p:nvPr>
            <p:ph type="sldNum" sz="quarter" idx="2"/>
          </p:nvPr>
        </p:nvSpPr>
        <p:spPr>
          <a:xfrm>
            <a:off x="8747328" y="4774200"/>
            <a:ext cx="396672" cy="369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319" name="Google Shape;213;p32"/>
          <p:cNvSpPr/>
          <p:nvPr/>
        </p:nvSpPr>
        <p:spPr>
          <a:xfrm>
            <a:off x="771361" y="1130522"/>
            <a:ext cx="507151" cy="0"/>
          </a:xfrm>
          <a:prstGeom prst="line">
            <a:avLst/>
          </a:prstGeom>
          <a:ln w="76200">
            <a:solidFill>
              <a:srgbClr val="21AB51"/>
            </a:solidFill>
          </a:ln>
        </p:spPr>
        <p:txBody>
          <a:bodyPr lIns="0" tIns="0" rIns="0" bIns="0"/>
          <a:lstStyle/>
          <a:p>
            <a:endParaRPr sz="105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B599F7-2632-489E-A263-30679A507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2" y="1260671"/>
            <a:ext cx="5031128" cy="37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75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1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85215">
              <a:defRPr sz="3839">
                <a:solidFill>
                  <a:srgbClr val="183148"/>
                </a:solidFill>
              </a:defRPr>
            </a:lvl1pPr>
          </a:lstStyle>
          <a:p>
            <a:r>
              <a:rPr lang="hu-HU" sz="3000" dirty="0" err="1"/>
              <a:t>Developing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RenoHUb</a:t>
            </a:r>
            <a:r>
              <a:rPr lang="hu-HU" sz="3000" dirty="0"/>
              <a:t> </a:t>
            </a:r>
            <a:r>
              <a:rPr lang="hu-HU" sz="3000" dirty="0" err="1"/>
              <a:t>model</a:t>
            </a:r>
            <a:endParaRPr sz="3000" dirty="0"/>
          </a:p>
        </p:txBody>
      </p:sp>
      <p:sp>
        <p:nvSpPr>
          <p:cNvPr id="317" name="Google Shape;211;p32"/>
          <p:cNvSpPr txBox="1">
            <a:spLocks noGrp="1"/>
          </p:cNvSpPr>
          <p:nvPr>
            <p:ph type="body" sz="half" idx="1"/>
          </p:nvPr>
        </p:nvSpPr>
        <p:spPr>
          <a:xfrm>
            <a:off x="596348" y="1451113"/>
            <a:ext cx="6215269" cy="3154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68680">
              <a:defRPr sz="1710">
                <a:solidFill>
                  <a:srgbClr val="4A4A4A"/>
                </a:solidFill>
              </a:defRPr>
            </a:lvl1pPr>
          </a:lstStyle>
          <a:p>
            <a:pPr algn="l">
              <a:buNone/>
            </a:pPr>
            <a:r>
              <a:rPr lang="en-US" sz="1600" b="1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Aim</a:t>
            </a:r>
            <a:r>
              <a:rPr lang="en-US" sz="1600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to define the </a:t>
            </a:r>
            <a:r>
              <a:rPr lang="en-US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RenoHUb</a:t>
            </a: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 customer journey and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elaborate</a:t>
            </a: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 services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offered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by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OSS </a:t>
            </a:r>
          </a:p>
          <a:p>
            <a:pPr algn="l"/>
            <a:endParaRPr lang="hu-HU"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>
              <a:buNone/>
            </a:pPr>
            <a:r>
              <a:rPr lang="hu-HU" sz="1600" b="1" dirty="0" err="1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Target</a:t>
            </a:r>
            <a:r>
              <a:rPr lang="hu-HU" sz="1600" b="1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b="1" dirty="0" err="1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groups</a:t>
            </a:r>
            <a:r>
              <a:rPr lang="hu-HU" sz="1600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single-family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and multi-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apartment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residential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buldings</a:t>
            </a:r>
            <a:endParaRPr lang="en-US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en-US"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>
              <a:buNone/>
            </a:pPr>
            <a:r>
              <a:rPr lang="en-US" sz="1600" b="1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Background research</a:t>
            </a:r>
            <a:r>
              <a:rPr lang="en-US" sz="1600" dirty="0">
                <a:solidFill>
                  <a:srgbClr val="21AB5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endParaRPr lang="en-US"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18" name="Google Shape;212;p3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pic>
        <p:nvPicPr>
          <p:cNvPr id="9" name="renohub_haziko.png" descr="renohub_haziko.png">
            <a:extLst>
              <a:ext uri="{FF2B5EF4-FFF2-40B4-BE49-F238E27FC236}">
                <a16:creationId xmlns:a16="http://schemas.microsoft.com/office/drawing/2014/main" id="{EA8EE28A-2495-406A-8490-66C85299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877" y="1527591"/>
            <a:ext cx="1143435" cy="11316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88DD056-DC19-49E5-A428-8C8786918FCB}"/>
              </a:ext>
            </a:extLst>
          </p:cNvPr>
          <p:cNvSpPr txBox="1"/>
          <p:nvPr/>
        </p:nvSpPr>
        <p:spPr>
          <a:xfrm>
            <a:off x="596348" y="3230751"/>
            <a:ext cx="7951304" cy="16773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0485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Database about good practices: desktop research of 33 OSS projects</a:t>
            </a:r>
          </a:p>
          <a:p>
            <a:pPr marL="70485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Focus group research on homeowners motivations, drivers and obstacles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as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well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as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pre-researching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the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one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-stop-shop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concept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u-HU" sz="16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physical</a:t>
            </a:r>
            <a:r>
              <a:rPr lang="hu-HU" sz="16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6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offices</a:t>
            </a:r>
            <a:r>
              <a:rPr lang="hu-HU" sz="16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6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are</a:t>
            </a:r>
            <a:r>
              <a:rPr lang="hu-HU" sz="16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6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needed</a:t>
            </a:r>
            <a:endParaRPr lang="en-US" sz="16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pPr marL="70485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Deep interviews with main stakeholders</a:t>
            </a:r>
            <a:r>
              <a:rPr lang="hu-HU" sz="1600" dirty="0">
                <a:latin typeface="Poppins" panose="00000500000000000000" pitchFamily="2" charset="-18"/>
                <a:cs typeface="Poppins" panose="00000500000000000000" pitchFamily="2" charset="-18"/>
              </a:rPr>
              <a:t>, market </a:t>
            </a:r>
            <a:r>
              <a:rPr lang="hu-HU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players</a:t>
            </a:r>
            <a:endParaRPr lang="en-US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spc="0" normalizeH="0" baseline="0" dirty="0">
              <a:ln>
                <a:noFill/>
              </a:ln>
              <a:solidFill>
                <a:srgbClr val="434343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5191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45;p46"/>
          <p:cNvSpPr txBox="1">
            <a:spLocks noGrp="1"/>
          </p:cNvSpPr>
          <p:nvPr>
            <p:ph type="title"/>
          </p:nvPr>
        </p:nvSpPr>
        <p:spPr>
          <a:xfrm>
            <a:off x="1619140" y="459958"/>
            <a:ext cx="4836885" cy="550502"/>
          </a:xfrm>
          <a:prstGeom prst="rect">
            <a:avLst/>
          </a:prstGeom>
        </p:spPr>
        <p:txBody>
          <a:bodyPr>
            <a:normAutofit/>
          </a:bodyPr>
          <a:lstStyle>
            <a:lvl1pPr defTabSz="850391">
              <a:defRPr sz="2046"/>
            </a:lvl1pPr>
          </a:lstStyle>
          <a:p>
            <a:r>
              <a:rPr lang="hu-HU" sz="2400" dirty="0"/>
              <a:t>The </a:t>
            </a:r>
            <a:r>
              <a:rPr lang="hu-HU" sz="2400" dirty="0" err="1"/>
              <a:t>Hungarian</a:t>
            </a:r>
            <a:r>
              <a:rPr lang="hu-HU" sz="2400" dirty="0"/>
              <a:t> brand</a:t>
            </a:r>
            <a:endParaRPr sz="2400" dirty="0"/>
          </a:p>
        </p:txBody>
      </p:sp>
      <p:sp>
        <p:nvSpPr>
          <p:cNvPr id="390" name="Google Shape;346;p46"/>
          <p:cNvSpPr txBox="1">
            <a:spLocks noGrp="1"/>
          </p:cNvSpPr>
          <p:nvPr>
            <p:ph type="sldNum" sz="quarter" idx="4294967295"/>
          </p:nvPr>
        </p:nvSpPr>
        <p:spPr>
          <a:xfrm>
            <a:off x="8548688" y="4675188"/>
            <a:ext cx="323850" cy="369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9C6864-FBA2-4972-9259-02D68E61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2" y="1196336"/>
            <a:ext cx="3493481" cy="15988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A505DBE-1352-46A4-BFD1-3433A9550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02" y="2785909"/>
            <a:ext cx="4694804" cy="17220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16766"/>
            <a:ext cx="2524164" cy="336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4">
            <a:extLst>
              <a:ext uri="{FF2B5EF4-FFF2-40B4-BE49-F238E27FC236}">
                <a16:creationId xmlns:a16="http://schemas.microsoft.com/office/drawing/2014/main" id="{8E302272-C472-4D76-812E-5448138C324B}"/>
              </a:ext>
            </a:extLst>
          </p:cNvPr>
          <p:cNvPicPr/>
          <p:nvPr/>
        </p:nvPicPr>
        <p:blipFill rotWithShape="1">
          <a:blip r:embed="rId5"/>
          <a:srcRect l="19849" r="19656"/>
          <a:stretch/>
        </p:blipFill>
        <p:spPr bwMode="auto">
          <a:xfrm>
            <a:off x="5383874" y="1177999"/>
            <a:ext cx="3216024" cy="3300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10;p32"/>
          <p:cNvSpPr txBox="1">
            <a:spLocks noGrp="1"/>
          </p:cNvSpPr>
          <p:nvPr>
            <p:ph type="title"/>
          </p:nvPr>
        </p:nvSpPr>
        <p:spPr>
          <a:xfrm>
            <a:off x="0" y="466356"/>
            <a:ext cx="9144000" cy="611029"/>
          </a:xfrm>
          <a:prstGeom prst="rect">
            <a:avLst/>
          </a:prstGeom>
        </p:spPr>
        <p:txBody>
          <a:bodyPr>
            <a:noAutofit/>
          </a:bodyPr>
          <a:lstStyle>
            <a:lvl1pPr defTabSz="585215">
              <a:defRPr sz="3839">
                <a:solidFill>
                  <a:srgbClr val="183148"/>
                </a:solidFill>
              </a:defRPr>
            </a:lvl1pPr>
          </a:lstStyle>
          <a:p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dirty="0" err="1"/>
              <a:t>pillars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RenoPont</a:t>
            </a:r>
            <a:r>
              <a:rPr lang="hu-HU" sz="2400" dirty="0"/>
              <a:t> OSS</a:t>
            </a:r>
            <a:endParaRPr sz="2400" dirty="0"/>
          </a:p>
        </p:txBody>
      </p:sp>
      <p:sp>
        <p:nvSpPr>
          <p:cNvPr id="318" name="Google Shape;212;p3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317" name="Google Shape;211;p32"/>
          <p:cNvSpPr txBox="1">
            <a:spLocks noGrp="1"/>
          </p:cNvSpPr>
          <p:nvPr>
            <p:ph type="body" sz="quarter" idx="4294967295"/>
          </p:nvPr>
        </p:nvSpPr>
        <p:spPr>
          <a:xfrm>
            <a:off x="4932363" y="1444487"/>
            <a:ext cx="4211637" cy="355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68680">
              <a:defRPr sz="1710">
                <a:solidFill>
                  <a:srgbClr val="4A4A4A"/>
                </a:solidFill>
              </a:defRPr>
            </a:lvl1pPr>
          </a:lstStyle>
          <a:p>
            <a:pPr>
              <a:buNone/>
            </a:pPr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 </a:t>
            </a:r>
            <a:r>
              <a:rPr lang="hu-HU" sz="1600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Information</a:t>
            </a:r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600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Hotspots</a:t>
            </a:r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hu-HU" sz="1600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Offices</a:t>
            </a:r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450850" indent="-179388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8579FD4-71EC-4B7B-AEBA-E4CAFD29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43" y="2086877"/>
            <a:ext cx="3711408" cy="1813009"/>
          </a:xfrm>
          <a:prstGeom prst="rect">
            <a:avLst/>
          </a:prstGeom>
        </p:spPr>
      </p:pic>
      <p:sp>
        <p:nvSpPr>
          <p:cNvPr id="8" name="Google Shape;211;p32">
            <a:extLst>
              <a:ext uri="{FF2B5EF4-FFF2-40B4-BE49-F238E27FC236}">
                <a16:creationId xmlns:a16="http://schemas.microsoft.com/office/drawing/2014/main" id="{08F9C018-60A0-4A27-A611-66FCCF03B95F}"/>
              </a:ext>
            </a:extLst>
          </p:cNvPr>
          <p:cNvSpPr txBox="1">
            <a:spLocks/>
          </p:cNvSpPr>
          <p:nvPr/>
        </p:nvSpPr>
        <p:spPr>
          <a:xfrm>
            <a:off x="470451" y="1507389"/>
            <a:ext cx="4963721" cy="10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0" marR="0" indent="0" algn="l" defTabSz="8686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1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317500" marR="0" indent="279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317500" marR="0" indent="74295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317500" marR="0" indent="120015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317500" marR="0" indent="16637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94000" marR="0" indent="-35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■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81795" marR="0" indent="-379845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●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738995" marR="0" indent="-379845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○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231640" marR="0" indent="-40894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■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hangingPunct="1"/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The Online Platform</a:t>
            </a:r>
          </a:p>
          <a:p>
            <a:pPr hangingPunct="1"/>
            <a:r>
              <a:rPr lang="hu-HU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450850" indent="-179388" hangingPunct="1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hangingPunct="1"/>
            <a:endParaRPr lang="hu-HU" sz="1600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16A6338-45C9-4644-BDA8-615016D84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091" y="2039570"/>
            <a:ext cx="3646566" cy="21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59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3"/>
          <p:cNvSpPr>
            <a:spLocks noGrp="1"/>
          </p:cNvSpPr>
          <p:nvPr>
            <p:ph type="title"/>
          </p:nvPr>
        </p:nvSpPr>
        <p:spPr>
          <a:xfrm>
            <a:off x="0" y="320888"/>
            <a:ext cx="9144000" cy="913801"/>
          </a:xfrm>
        </p:spPr>
        <p:txBody>
          <a:bodyPr>
            <a:noAutofit/>
          </a:bodyPr>
          <a:lstStyle/>
          <a:p>
            <a:r>
              <a:rPr lang="hu-HU" sz="3200" dirty="0"/>
              <a:t>The Online Platform</a:t>
            </a:r>
            <a:br>
              <a:rPr lang="hu-HU" sz="2000" dirty="0"/>
            </a:br>
            <a:r>
              <a:rPr lang="hu-HU" sz="2000" dirty="0"/>
              <a:t>https://renopont.hu/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>
          <a:xfrm>
            <a:off x="4569502" y="1948649"/>
            <a:ext cx="1561721" cy="1800200"/>
          </a:xfrm>
          <a:prstGeom prst="rect">
            <a:avLst/>
          </a:prstGeom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CAB76BD-0EAB-4562-BA90-CA2F12ABFF27}"/>
              </a:ext>
            </a:extLst>
          </p:cNvPr>
          <p:cNvSpPr txBox="1"/>
          <p:nvPr/>
        </p:nvSpPr>
        <p:spPr>
          <a:xfrm>
            <a:off x="396240" y="1501116"/>
            <a:ext cx="2286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spc="0" normalizeH="0" baseline="0" dirty="0">
                <a:ln>
                  <a:noFill/>
                </a:ln>
                <a:solidFill>
                  <a:srgbClr val="21AB51"/>
                </a:solidFill>
                <a:effectLst/>
                <a:uFillTx/>
                <a:latin typeface="Poppins SemiBold" panose="00000700000000000000" pitchFamily="2" charset="-18"/>
                <a:cs typeface="Poppins SemiBold" panose="00000700000000000000" pitchFamily="2" charset="-18"/>
                <a:sym typeface="Arial"/>
              </a:rPr>
              <a:t>EDUCATE, INFORM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F9D765A-F321-41BF-9736-7F8B8E01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49" y="1778115"/>
            <a:ext cx="1243382" cy="161407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7FD4A81-A2A3-42F8-A388-5A4EDDEDF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734" y="2930481"/>
            <a:ext cx="1625684" cy="170188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0351CC7-BAE4-41EB-8318-AC2DD7192A67}"/>
              </a:ext>
            </a:extLst>
          </p:cNvPr>
          <p:cNvSpPr txBox="1"/>
          <p:nvPr/>
        </p:nvSpPr>
        <p:spPr>
          <a:xfrm>
            <a:off x="2388576" y="2571750"/>
            <a:ext cx="2286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spc="0" normalizeH="0" baseline="0" dirty="0">
                <a:ln>
                  <a:noFill/>
                </a:ln>
                <a:solidFill>
                  <a:srgbClr val="21AB51"/>
                </a:solidFill>
                <a:effectLst/>
                <a:uFillTx/>
                <a:latin typeface="Poppins SemiBold" panose="00000700000000000000" pitchFamily="2" charset="-18"/>
                <a:cs typeface="Poppins SemiBold" panose="00000700000000000000" pitchFamily="2" charset="-18"/>
                <a:sym typeface="Arial"/>
              </a:rPr>
              <a:t>RESOURCES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6B83C32-61B1-408E-8E57-D6863F811E3D}"/>
              </a:ext>
            </a:extLst>
          </p:cNvPr>
          <p:cNvSpPr txBox="1"/>
          <p:nvPr/>
        </p:nvSpPr>
        <p:spPr>
          <a:xfrm>
            <a:off x="4207362" y="1498599"/>
            <a:ext cx="2286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800" dirty="0">
                <a:solidFill>
                  <a:srgbClr val="21AB5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EXPERT DATABASE</a:t>
            </a: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21AB51"/>
              </a:solidFill>
              <a:effectLst/>
              <a:uFillTx/>
              <a:latin typeface="Poppins SemiBold" panose="00000700000000000000" pitchFamily="2" charset="-18"/>
              <a:cs typeface="Poppins SemiBold" panose="00000700000000000000" pitchFamily="2" charset="-18"/>
              <a:sym typeface="Arial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89DF454-71BA-4FA4-8E10-ACCB0D182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148" y="3182405"/>
            <a:ext cx="2429797" cy="141842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B4614F9D-845A-4E36-B94C-B2E4B8147C24}"/>
              </a:ext>
            </a:extLst>
          </p:cNvPr>
          <p:cNvSpPr txBox="1"/>
          <p:nvPr/>
        </p:nvSpPr>
        <p:spPr>
          <a:xfrm>
            <a:off x="6291046" y="2791981"/>
            <a:ext cx="2286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800" dirty="0">
                <a:solidFill>
                  <a:srgbClr val="21AB51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VISIT OUR OFFICES</a:t>
            </a: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21AB51"/>
              </a:solidFill>
              <a:effectLst/>
              <a:uFillTx/>
              <a:latin typeface="Poppins SemiBold" panose="00000700000000000000" pitchFamily="2" charset="-18"/>
              <a:cs typeface="Poppins SemiBold" panose="00000700000000000000" pitchFamily="2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3625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A694D49-0FD0-466A-820C-5EF713933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32435"/>
            <a:ext cx="2750820" cy="206311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6E26167-C015-4E84-BB09-E39DE3381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20" y="432434"/>
            <a:ext cx="2750820" cy="206311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0410CAC-6FD6-4F39-9CA1-4089DA01F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17" y="432434"/>
            <a:ext cx="1841660" cy="2455547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518C36F-A69F-4C7B-8FDE-412189237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737013"/>
            <a:ext cx="3126735" cy="1758788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6C7EBE94-5B5C-4AAD-A111-D52E05C218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13" y="2793828"/>
            <a:ext cx="2470207" cy="1645158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AFF31C6B-C3AF-41CC-8A96-FF5C6F60A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43" y="2948940"/>
            <a:ext cx="2401497" cy="1598987"/>
          </a:xfrm>
          <a:prstGeom prst="rect">
            <a:avLst/>
          </a:prstGeom>
        </p:spPr>
      </p:pic>
      <p:sp>
        <p:nvSpPr>
          <p:cNvPr id="26" name="Cím 3">
            <a:extLst>
              <a:ext uri="{FF2B5EF4-FFF2-40B4-BE49-F238E27FC236}">
                <a16:creationId xmlns:a16="http://schemas.microsoft.com/office/drawing/2014/main" id="{0F69F173-FF73-4A92-8906-049F3201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40" y="405984"/>
            <a:ext cx="5059680" cy="52899"/>
          </a:xfrm>
        </p:spPr>
        <p:txBody>
          <a:bodyPr>
            <a:noAutofit/>
          </a:bodyPr>
          <a:lstStyle/>
          <a:p>
            <a:pPr defTabSz="585215"/>
            <a:r>
              <a:rPr lang="hu-HU" sz="2800" dirty="0" err="1"/>
              <a:t>RenoPont</a:t>
            </a:r>
            <a:r>
              <a:rPr lang="hu-HU" sz="2800" dirty="0"/>
              <a:t> </a:t>
            </a:r>
            <a:r>
              <a:rPr lang="hu-HU" sz="2800" dirty="0" err="1"/>
              <a:t>offices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380523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1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85215">
              <a:defRPr sz="3839">
                <a:solidFill>
                  <a:srgbClr val="183148"/>
                </a:solidFill>
              </a:defRPr>
            </a:lvl1pPr>
          </a:lstStyle>
          <a:p>
            <a:r>
              <a:rPr lang="hu-HU" sz="3200" dirty="0" err="1"/>
              <a:t>Operation</a:t>
            </a:r>
            <a:r>
              <a:rPr lang="hu-HU" sz="3200" dirty="0"/>
              <a:t> of </a:t>
            </a:r>
            <a:r>
              <a:rPr lang="hu-HU" sz="3200" dirty="0" err="1"/>
              <a:t>RenoPont</a:t>
            </a:r>
            <a:r>
              <a:rPr lang="hu-HU" sz="3200" dirty="0"/>
              <a:t> </a:t>
            </a:r>
            <a:r>
              <a:rPr lang="hu-HU" sz="3200" dirty="0" err="1"/>
              <a:t>offices</a:t>
            </a:r>
            <a:endParaRPr sz="3200" dirty="0"/>
          </a:p>
        </p:txBody>
      </p:sp>
      <p:sp>
        <p:nvSpPr>
          <p:cNvPr id="317" name="Google Shape;211;p32"/>
          <p:cNvSpPr txBox="1">
            <a:spLocks noGrp="1"/>
          </p:cNvSpPr>
          <p:nvPr>
            <p:ph type="body" sz="half" idx="1"/>
          </p:nvPr>
        </p:nvSpPr>
        <p:spPr>
          <a:xfrm>
            <a:off x="4861561" y="1572616"/>
            <a:ext cx="4177130" cy="2951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68680">
              <a:defRPr sz="1710">
                <a:solidFill>
                  <a:srgbClr val="4A4A4A"/>
                </a:solidFill>
              </a:defRPr>
            </a:lvl1pPr>
          </a:lstStyle>
          <a:p>
            <a:pPr algn="l">
              <a:buNone/>
            </a:pPr>
            <a:r>
              <a:rPr lang="hu-HU" sz="14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EXPERIENCE:</a:t>
            </a:r>
          </a:p>
          <a:p>
            <a:pPr algn="l"/>
            <a:endParaRPr lang="hu-HU" sz="12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Reserved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appointments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Prepared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customers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Specific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questions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Financing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issue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comes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up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almost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every</a:t>
            </a:r>
            <a:r>
              <a:rPr lang="hu-HU" sz="13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3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visit</a:t>
            </a:r>
            <a:endParaRPr lang="hu-HU" sz="13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hu-HU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hu-HU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algn="l"/>
            <a:endParaRPr lang="hu-HU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318" name="Google Shape;212;p3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10" name="Google Shape;211;p32">
            <a:extLst>
              <a:ext uri="{FF2B5EF4-FFF2-40B4-BE49-F238E27FC236}">
                <a16:creationId xmlns:a16="http://schemas.microsoft.com/office/drawing/2014/main" id="{69823AA2-DB9C-49C2-B3F2-FE1F1D80CB23}"/>
              </a:ext>
            </a:extLst>
          </p:cNvPr>
          <p:cNvSpPr txBox="1">
            <a:spLocks/>
          </p:cNvSpPr>
          <p:nvPr/>
        </p:nvSpPr>
        <p:spPr>
          <a:xfrm>
            <a:off x="684431" y="1572616"/>
            <a:ext cx="4177130" cy="295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>
            <a:lvl1pPr marL="0" marR="0" indent="0" algn="ctr" defTabSz="8686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●"/>
              <a:tabLst/>
              <a:defRPr sz="171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indent="-3175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○"/>
              <a:tabLst/>
              <a:defRPr sz="140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95534" marR="0" indent="-335084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■"/>
              <a:tabLst/>
              <a:defRPr sz="140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52734" marR="0" indent="-335084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●"/>
              <a:tabLst/>
              <a:defRPr sz="140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336800" marR="0" indent="-355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○"/>
              <a:tabLst/>
              <a:defRPr sz="1400" b="0" i="0" u="none" strike="noStrike" cap="none" spc="0" baseline="0">
                <a:ln>
                  <a:noFill/>
                </a:ln>
                <a:solidFill>
                  <a:srgbClr val="4A4A4A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94000" marR="0" indent="-355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■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81795" marR="0" indent="-379845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●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738995" marR="0" indent="-379845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○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231640" marR="0" indent="-40894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elvetica"/>
              <a:buChar char="■"/>
              <a:tabLst/>
              <a:defRPr sz="1400" b="0" i="0" u="none" strike="noStrike" cap="none" spc="0" baseline="0">
                <a:ln>
                  <a:noFill/>
                </a:ln>
                <a:solidFill>
                  <a:srgbClr val="999999"/>
                </a:solidFill>
                <a:uFillTx/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algn="l" hangingPunct="1">
              <a:buFont typeface="Helvetica"/>
              <a:buNone/>
            </a:pPr>
            <a:r>
              <a:rPr lang="hu-HU" sz="14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SERVICES: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Certified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contracted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energy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assessors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Energy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Renovation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Concept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with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options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preliminary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cost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estimation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Guidance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customer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possible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financing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options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Assistance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selecting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between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price</a:t>
            </a:r>
            <a:r>
              <a:rPr lang="hu-HU" sz="1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offers</a:t>
            </a:r>
            <a:endParaRPr lang="hu-HU" sz="14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hangingPunct="1">
              <a:buNone/>
            </a:pPr>
            <a:endParaRPr lang="hu-HU" sz="12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hangingPunct="1"/>
            <a:endParaRPr lang="hu-HU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 hangingPunct="1"/>
            <a:endParaRPr lang="hu-HU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algn="l" hangingPunct="1"/>
            <a:endParaRPr lang="hu-HU" dirty="0">
              <a:solidFill>
                <a:schemeClr val="tx1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930274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808AF21-AEC7-4FA7-A9AC-B2864B773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3" y="505381"/>
            <a:ext cx="4659067" cy="28988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2E2706B-1DE4-43EA-A84B-582540466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954828"/>
            <a:ext cx="3332507" cy="264430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82D02CAF-D6FC-4B47-9BAD-696AC838FB8A}"/>
              </a:ext>
            </a:extLst>
          </p:cNvPr>
          <p:cNvSpPr/>
          <p:nvPr/>
        </p:nvSpPr>
        <p:spPr>
          <a:xfrm>
            <a:off x="5611149" y="985302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RenoPont</a:t>
            </a:r>
            <a:r>
              <a:rPr lang="hu-HU" sz="24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24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offices</a:t>
            </a:r>
            <a:endParaRPr lang="hu-HU" sz="24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9" name="Ábra 8" descr="Otthon">
            <a:extLst>
              <a:ext uri="{FF2B5EF4-FFF2-40B4-BE49-F238E27FC236}">
                <a16:creationId xmlns:a16="http://schemas.microsoft.com/office/drawing/2014/main" id="{E6D4C79F-2C2C-4BF9-A3FD-B4CA57212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980" y="3531870"/>
            <a:ext cx="445770" cy="445770"/>
          </a:xfrm>
          <a:prstGeom prst="rect">
            <a:avLst/>
          </a:prstGeom>
        </p:spPr>
      </p:pic>
      <p:pic>
        <p:nvPicPr>
          <p:cNvPr id="10" name="Ábra 9" descr="Otthon">
            <a:extLst>
              <a:ext uri="{FF2B5EF4-FFF2-40B4-BE49-F238E27FC236}">
                <a16:creationId xmlns:a16="http://schemas.microsoft.com/office/drawing/2014/main" id="{9767E1EF-91A1-40B4-BA69-17AF2D1D6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980" y="4029036"/>
            <a:ext cx="445770" cy="44577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29F1E7CD-2F65-4F03-8C7E-3D5DC2BB1580}"/>
              </a:ext>
            </a:extLst>
          </p:cNvPr>
          <p:cNvSpPr/>
          <p:nvPr/>
        </p:nvSpPr>
        <p:spPr>
          <a:xfrm>
            <a:off x="1020400" y="3698475"/>
            <a:ext cx="2319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Operating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RenoPont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offices</a:t>
            </a:r>
            <a:endParaRPr lang="hu-HU" sz="12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60C369BE-57E3-4366-B3CC-8935A2145541}"/>
              </a:ext>
            </a:extLst>
          </p:cNvPr>
          <p:cNvSpPr/>
          <p:nvPr/>
        </p:nvSpPr>
        <p:spPr>
          <a:xfrm>
            <a:off x="1047750" y="4131175"/>
            <a:ext cx="4054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Potential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RenoPont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offices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(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ongoing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negotiations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)</a:t>
            </a:r>
          </a:p>
        </p:txBody>
      </p:sp>
      <p:sp>
        <p:nvSpPr>
          <p:cNvPr id="15" name="Folyamatábra: Bekötés 14">
            <a:extLst>
              <a:ext uri="{FF2B5EF4-FFF2-40B4-BE49-F238E27FC236}">
                <a16:creationId xmlns:a16="http://schemas.microsoft.com/office/drawing/2014/main" id="{B1B554E9-6032-4002-A26E-5032F19B19CA}"/>
              </a:ext>
            </a:extLst>
          </p:cNvPr>
          <p:cNvSpPr/>
          <p:nvPr/>
        </p:nvSpPr>
        <p:spPr>
          <a:xfrm>
            <a:off x="769620" y="4583105"/>
            <a:ext cx="121920" cy="110027"/>
          </a:xfrm>
          <a:prstGeom prst="flowChartConnector">
            <a:avLst/>
          </a:prstGeom>
          <a:solidFill>
            <a:srgbClr val="993366"/>
          </a:solidFill>
          <a:ln w="25400" cap="flat">
            <a:solidFill>
              <a:srgbClr val="9933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spc="0" normalizeH="0" baseline="0">
              <a:ln>
                <a:noFill/>
              </a:ln>
              <a:solidFill>
                <a:srgbClr val="434343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8C40321F-3F4E-4872-86D5-5076D1801010}"/>
              </a:ext>
            </a:extLst>
          </p:cNvPr>
          <p:cNvSpPr/>
          <p:nvPr/>
        </p:nvSpPr>
        <p:spPr>
          <a:xfrm>
            <a:off x="1047749" y="4489319"/>
            <a:ext cx="2141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Interested</a:t>
            </a:r>
            <a:r>
              <a:rPr lang="hu-HU" sz="1200" dirty="0">
                <a:latin typeface="Poppins SemiBold" panose="00000700000000000000" pitchFamily="2" charset="-18"/>
                <a:cs typeface="Poppins SemiBold" panose="00000700000000000000" pitchFamily="2" charset="-18"/>
              </a:rPr>
              <a:t> </a:t>
            </a:r>
            <a:r>
              <a:rPr lang="hu-HU" sz="1200" dirty="0" err="1">
                <a:latin typeface="Poppins SemiBold" panose="00000700000000000000" pitchFamily="2" charset="-18"/>
                <a:cs typeface="Poppins SemiBold" panose="00000700000000000000" pitchFamily="2" charset="-18"/>
              </a:rPr>
              <a:t>municipalities</a:t>
            </a:r>
            <a:endParaRPr lang="hu-HU" sz="1200" dirty="0"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38432FC0-9AE7-4BB6-83CD-765ECF0D59F7}"/>
              </a:ext>
            </a:extLst>
          </p:cNvPr>
          <p:cNvCxnSpPr>
            <a:cxnSpLocks/>
          </p:cNvCxnSpPr>
          <p:nvPr/>
        </p:nvCxnSpPr>
        <p:spPr>
          <a:xfrm>
            <a:off x="2781300" y="1706880"/>
            <a:ext cx="3589020" cy="159258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118110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inimal Charm">
  <a:themeElements>
    <a:clrScheme name="Minimal Charm">
      <a:dk1>
        <a:srgbClr val="434343"/>
      </a:dk1>
      <a:lt1>
        <a:srgbClr val="FFFFFF"/>
      </a:lt1>
      <a:dk2>
        <a:srgbClr val="A7A7A7"/>
      </a:dk2>
      <a:lt2>
        <a:srgbClr val="535353"/>
      </a:lt2>
      <a:accent1>
        <a:srgbClr val="73F5AD"/>
      </a:accent1>
      <a:accent2>
        <a:srgbClr val="94FCC2"/>
      </a:accent2>
      <a:accent3>
        <a:srgbClr val="1CC768"/>
      </a:accent3>
      <a:accent4>
        <a:srgbClr val="1D8A4D"/>
      </a:accent4>
      <a:accent5>
        <a:srgbClr val="2BC36F"/>
      </a:accent5>
      <a:accent6>
        <a:srgbClr val="ADECCA"/>
      </a:accent6>
      <a:hlink>
        <a:srgbClr val="0000FF"/>
      </a:hlink>
      <a:folHlink>
        <a:srgbClr val="FF00FF"/>
      </a:folHlink>
    </a:clrScheme>
    <a:fontScheme name="Minimal Charm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inimal Char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inimal Charm">
  <a:themeElements>
    <a:clrScheme name="Minimal Charm">
      <a:dk1>
        <a:srgbClr val="434343"/>
      </a:dk1>
      <a:lt1>
        <a:srgbClr val="FFFFFF"/>
      </a:lt1>
      <a:dk2>
        <a:srgbClr val="A7A7A7"/>
      </a:dk2>
      <a:lt2>
        <a:srgbClr val="535353"/>
      </a:lt2>
      <a:accent1>
        <a:srgbClr val="73F5AD"/>
      </a:accent1>
      <a:accent2>
        <a:srgbClr val="94FCC2"/>
      </a:accent2>
      <a:accent3>
        <a:srgbClr val="1CC768"/>
      </a:accent3>
      <a:accent4>
        <a:srgbClr val="1D8A4D"/>
      </a:accent4>
      <a:accent5>
        <a:srgbClr val="2BC36F"/>
      </a:accent5>
      <a:accent6>
        <a:srgbClr val="ADECCA"/>
      </a:accent6>
      <a:hlink>
        <a:srgbClr val="0000FF"/>
      </a:hlink>
      <a:folHlink>
        <a:srgbClr val="FF00FF"/>
      </a:folHlink>
    </a:clrScheme>
    <a:fontScheme name="Minimal Charm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inimal Char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inimal Charm">
  <a:themeElements>
    <a:clrScheme name="Minimal Char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F5AD"/>
      </a:accent1>
      <a:accent2>
        <a:srgbClr val="94FCC2"/>
      </a:accent2>
      <a:accent3>
        <a:srgbClr val="1CC768"/>
      </a:accent3>
      <a:accent4>
        <a:srgbClr val="1D8A4D"/>
      </a:accent4>
      <a:accent5>
        <a:srgbClr val="2BC36F"/>
      </a:accent5>
      <a:accent6>
        <a:srgbClr val="ADECCA"/>
      </a:accent6>
      <a:hlink>
        <a:srgbClr val="0000FF"/>
      </a:hlink>
      <a:folHlink>
        <a:srgbClr val="FF00FF"/>
      </a:folHlink>
    </a:clrScheme>
    <a:fontScheme name="Minimal Charm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inimal Char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c070e-c92e-4d5a-81d8-341eab9b1e5c">
      <Terms xmlns="http://schemas.microsoft.com/office/infopath/2007/PartnerControls"/>
    </lcf76f155ced4ddcb4097134ff3c332f>
    <TaxCatchAll xmlns="aeaf0e0d-4116-4bdf-9b1d-0f014be12b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B45D2FF1A9F02439538ACA447A36D36" ma:contentTypeVersion="13" ma:contentTypeDescription="Új dokumentum létrehozása." ma:contentTypeScope="" ma:versionID="3cbf74d86dbb6c5edd221e98501cb50e">
  <xsd:schema xmlns:xsd="http://www.w3.org/2001/XMLSchema" xmlns:xs="http://www.w3.org/2001/XMLSchema" xmlns:p="http://schemas.microsoft.com/office/2006/metadata/properties" xmlns:ns2="278c070e-c92e-4d5a-81d8-341eab9b1e5c" xmlns:ns3="aeaf0e0d-4116-4bdf-9b1d-0f014be12b45" targetNamespace="http://schemas.microsoft.com/office/2006/metadata/properties" ma:root="true" ma:fieldsID="338c93e2a19a1c1b56861a1df66a5166" ns2:_="" ns3:_="">
    <xsd:import namespace="278c070e-c92e-4d5a-81d8-341eab9b1e5c"/>
    <xsd:import namespace="aeaf0e0d-4116-4bdf-9b1d-0f014be12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c070e-c92e-4d5a-81d8-341eab9b1e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épcímkék" ma:readOnly="false" ma:fieldId="{5cf76f15-5ced-4ddc-b409-7134ff3c332f}" ma:taxonomyMulti="true" ma:sspId="3a07a4bd-10f2-40f7-9002-186f59690d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f0e0d-4116-4bdf-9b1d-0f014be12b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d2a75b-4410-4a1a-b1e7-de1bf7ef5589}" ma:internalName="TaxCatchAll" ma:showField="CatchAllData" ma:web="aeaf0e0d-4116-4bdf-9b1d-0f014be12b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35759-EA34-46E8-BE21-6DF15D70A9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00F4FD-9D99-4D0E-ACAB-E831AB91B4FB}">
  <ds:schemaRefs>
    <ds:schemaRef ds:uri="http://schemas.microsoft.com/office/2006/metadata/properties"/>
    <ds:schemaRef ds:uri="http://schemas.microsoft.com/office/infopath/2007/PartnerControls"/>
    <ds:schemaRef ds:uri="278c070e-c92e-4d5a-81d8-341eab9b1e5c"/>
    <ds:schemaRef ds:uri="aeaf0e0d-4116-4bdf-9b1d-0f014be12b45"/>
  </ds:schemaRefs>
</ds:datastoreItem>
</file>

<file path=customXml/itemProps3.xml><?xml version="1.0" encoding="utf-8"?>
<ds:datastoreItem xmlns:ds="http://schemas.openxmlformats.org/officeDocument/2006/customXml" ds:itemID="{640ECD5A-5D04-47E8-9B3E-5ECC9D2086B9}"/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331</Words>
  <Application>Microsoft Office PowerPoint</Application>
  <PresentationFormat>Diavetítés a képernyőre (16:9 oldalarány)</PresentationFormat>
  <Paragraphs>85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Poppins</vt:lpstr>
      <vt:lpstr>Poppins Black</vt:lpstr>
      <vt:lpstr>Poppins Bold</vt:lpstr>
      <vt:lpstr>Poppins ExtraBold</vt:lpstr>
      <vt:lpstr>Poppins ExtraLight</vt:lpstr>
      <vt:lpstr>Poppins Light</vt:lpstr>
      <vt:lpstr>Poppins Regular</vt:lpstr>
      <vt:lpstr>Poppins SemiBold</vt:lpstr>
      <vt:lpstr>Minimal Charm</vt:lpstr>
      <vt:lpstr>1_Minimal Charm</vt:lpstr>
      <vt:lpstr>The first Hungarian one-stop-shop Learnings from the RenoPont Energy Home Renovation Centres</vt:lpstr>
      <vt:lpstr>The RenoHUb project</vt:lpstr>
      <vt:lpstr>Developing the RenoHUb model</vt:lpstr>
      <vt:lpstr>The Hungarian brand</vt:lpstr>
      <vt:lpstr>Two pillars of the RenoPont OSS</vt:lpstr>
      <vt:lpstr>The Online Platform https://renopont.hu/</vt:lpstr>
      <vt:lpstr>RenoPont offices</vt:lpstr>
      <vt:lpstr>Operation of RenoPont offices</vt:lpstr>
      <vt:lpstr>PowerPoint-bemutató</vt:lpstr>
      <vt:lpstr>Sustainability and scaling up  by cooperations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Fanni</dc:creator>
  <cp:lastModifiedBy>Pálffy Anikó</cp:lastModifiedBy>
  <cp:revision>100</cp:revision>
  <dcterms:modified xsi:type="dcterms:W3CDTF">2023-05-19T15:13:00Z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0x0101003B45D2FF1A9F02439538ACA447A36D36</vt:lpwstr>
  </property>
</Properties>
</file>