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omments/modernComment_102_0.xml" ContentType="application/vnd.ms-powerpoint.comments+xml"/>
  <Override PartName="/ppt/comments/modernComment_1CE_66C8B347.xml" ContentType="application/vnd.ms-powerpoint.comments+xml"/>
  <Override PartName="/ppt/notesSlides/notesSlide1.xml" ContentType="application/vnd.openxmlformats-officedocument.presentationml.notesSlide+xml"/>
  <Override PartName="/ppt/comments/modernComment_1CF_1AEB557A.xml" ContentType="application/vnd.ms-powerpoint.comment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modernComment_1B2_5D6E23FD.xml" ContentType="application/vnd.ms-powerpoint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modernComment_114_0.xml" ContentType="application/vnd.ms-powerpoint.comments+xml"/>
  <Override PartName="/ppt/notesSlides/notesSlide7.xml" ContentType="application/vnd.openxmlformats-officedocument.presentationml.notesSlide+xml"/>
  <Override PartName="/ppt/comments/modernComment_1D6_A65D4077.xml" ContentType="application/vnd.ms-powerpoint.comments+xml"/>
  <Override PartName="/ppt/notesSlides/notesSlide8.xml" ContentType="application/vnd.openxmlformats-officedocument.presentationml.notesSlide+xml"/>
  <Override PartName="/ppt/comments/modernComment_1D5_8B3DF0AC.xml" ContentType="application/vnd.ms-powerpoint.comments+xml"/>
  <Override PartName="/ppt/comments/modernComment_1D9_2DF1D514.xml" ContentType="application/vnd.ms-powerpoint.comments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9"/>
  </p:notesMasterIdLst>
  <p:sldIdLst>
    <p:sldId id="258" r:id="rId5"/>
    <p:sldId id="462" r:id="rId6"/>
    <p:sldId id="463" r:id="rId7"/>
    <p:sldId id="273" r:id="rId8"/>
    <p:sldId id="464" r:id="rId9"/>
    <p:sldId id="434" r:id="rId10"/>
    <p:sldId id="287" r:id="rId11"/>
    <p:sldId id="290" r:id="rId12"/>
    <p:sldId id="276" r:id="rId13"/>
    <p:sldId id="284" r:id="rId14"/>
    <p:sldId id="470" r:id="rId15"/>
    <p:sldId id="469" r:id="rId16"/>
    <p:sldId id="473" r:id="rId17"/>
    <p:sldId id="301" r:id="rId18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434343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434343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434343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434343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434343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434343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434343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434343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434343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3F330A-3EBF-18D9-D4CA-8C78507390A7}" name="Sáfián Fanni" initials="SF" userId="Sáfián Fanni" providerId="None"/>
  <p188:author id="{C73CD7D8-8181-79DB-1A29-BA286A31E992}" name="Anikó Pálffy" initials="AP" userId="3570f8b588e1d623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C5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8C29D6-DE6D-43D7-AE43-34969BD50FFE}" v="3" dt="2023-05-25T04:59:52.52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round/>
            </a:ln>
          </a:left>
          <a:right>
            <a:ln w="9525" cap="flat">
              <a:solidFill>
                <a:srgbClr val="000000"/>
              </a:solidFill>
              <a:prstDash val="solid"/>
              <a:round/>
            </a:ln>
          </a:right>
          <a:top>
            <a:ln w="9525" cap="flat">
              <a:solidFill>
                <a:srgbClr val="000000"/>
              </a:solidFill>
              <a:prstDash val="solid"/>
              <a:round/>
            </a:ln>
          </a:top>
          <a:bottom>
            <a:ln w="9525" cap="flat">
              <a:solidFill>
                <a:srgbClr val="000000"/>
              </a:solidFill>
              <a:prstDash val="solid"/>
              <a:round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round/>
            </a:ln>
          </a:left>
          <a:right>
            <a:ln w="9525" cap="flat">
              <a:solidFill>
                <a:srgbClr val="000000"/>
              </a:solidFill>
              <a:prstDash val="solid"/>
              <a:round/>
            </a:ln>
          </a:right>
          <a:top>
            <a:ln w="9525" cap="flat">
              <a:solidFill>
                <a:srgbClr val="000000"/>
              </a:solidFill>
              <a:prstDash val="solid"/>
              <a:round/>
            </a:ln>
          </a:top>
          <a:bottom>
            <a:ln w="9525" cap="flat">
              <a:solidFill>
                <a:srgbClr val="000000"/>
              </a:solidFill>
              <a:prstDash val="solid"/>
              <a:round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round/>
            </a:ln>
          </a:left>
          <a:right>
            <a:ln w="9525" cap="flat">
              <a:solidFill>
                <a:srgbClr val="000000"/>
              </a:solidFill>
              <a:prstDash val="solid"/>
              <a:round/>
            </a:ln>
          </a:right>
          <a:top>
            <a:ln w="9525" cap="flat">
              <a:solidFill>
                <a:srgbClr val="000000"/>
              </a:solidFill>
              <a:prstDash val="solid"/>
              <a:round/>
            </a:ln>
          </a:top>
          <a:bottom>
            <a:ln w="9525" cap="flat">
              <a:solidFill>
                <a:srgbClr val="000000"/>
              </a:solidFill>
              <a:prstDash val="solid"/>
              <a:round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round/>
            </a:ln>
          </a:left>
          <a:right>
            <a:ln w="9525" cap="flat">
              <a:solidFill>
                <a:srgbClr val="000000"/>
              </a:solidFill>
              <a:prstDash val="solid"/>
              <a:round/>
            </a:ln>
          </a:right>
          <a:top>
            <a:ln w="9525" cap="flat">
              <a:solidFill>
                <a:srgbClr val="000000"/>
              </a:solidFill>
              <a:prstDash val="solid"/>
              <a:round/>
            </a:ln>
          </a:top>
          <a:bottom>
            <a:ln w="9525" cap="flat">
              <a:solidFill>
                <a:srgbClr val="000000"/>
              </a:solidFill>
              <a:prstDash val="solid"/>
              <a:round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ajor">
          <a:srgbClr val="434343"/>
        </a:fontRef>
        <a:srgbClr val="43434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FBE2"/>
          </a:solidFill>
        </a:fill>
      </a:tcStyle>
    </a:wholeTbl>
    <a:band2H>
      <a:tcTxStyle/>
      <a:tcStyle>
        <a:tcBdr/>
        <a:fill>
          <a:solidFill>
            <a:srgbClr val="EBFDF1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434343"/>
        </a:fontRef>
        <a:srgbClr val="43434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BD2"/>
          </a:solidFill>
        </a:fill>
      </a:tcStyle>
    </a:wholeTbl>
    <a:band2H>
      <a:tcTxStyle/>
      <a:tcStyle>
        <a:tcBdr/>
        <a:fill>
          <a:solidFill>
            <a:srgbClr val="E7F5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434343"/>
        </a:fontRef>
        <a:srgbClr val="43434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F8EC"/>
          </a:solidFill>
        </a:fill>
      </a:tcStyle>
    </a:wholeTbl>
    <a:band2H>
      <a:tcTxStyle/>
      <a:tcStyle>
        <a:tcBdr/>
        <a:fill>
          <a:solidFill>
            <a:srgbClr val="F1F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434343"/>
        </a:fontRef>
        <a:srgbClr val="43434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434343"/>
        </a:fontRef>
        <a:srgbClr val="43434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34343"/>
              </a:solidFill>
              <a:prstDash val="solid"/>
              <a:round/>
            </a:ln>
          </a:top>
          <a:bottom>
            <a:ln w="25400" cap="flat">
              <a:solidFill>
                <a:srgbClr val="43434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34343"/>
              </a:solidFill>
              <a:prstDash val="solid"/>
              <a:round/>
            </a:ln>
          </a:top>
          <a:bottom>
            <a:ln w="25400" cap="flat">
              <a:solidFill>
                <a:srgbClr val="43434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434343"/>
        </a:fontRef>
        <a:srgbClr val="43434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3434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3434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3434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492" autoAdjust="0"/>
  </p:normalViewPr>
  <p:slideViewPr>
    <p:cSldViewPr>
      <p:cViewPr varScale="1">
        <p:scale>
          <a:sx n="83" d="100"/>
          <a:sy n="83" d="100"/>
        </p:scale>
        <p:origin x="643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zécsi Ilona" userId="9964a441-d4db-4a51-b4ee-8d0e5dcba056" providerId="ADAL" clId="{978C29D6-DE6D-43D7-AE43-34969BD50FFE}"/>
    <pc:docChg chg="undo custSel delSld modSld">
      <pc:chgData name="Szécsi Ilona" userId="9964a441-d4db-4a51-b4ee-8d0e5dcba056" providerId="ADAL" clId="{978C29D6-DE6D-43D7-AE43-34969BD50FFE}" dt="2023-05-25T05:10:32.295" v="82" actId="14100"/>
      <pc:docMkLst>
        <pc:docMk/>
      </pc:docMkLst>
      <pc:sldChg chg="modSp mod">
        <pc:chgData name="Szécsi Ilona" userId="9964a441-d4db-4a51-b4ee-8d0e5dcba056" providerId="ADAL" clId="{978C29D6-DE6D-43D7-AE43-34969BD50FFE}" dt="2023-05-25T05:07:50.898" v="61" actId="20577"/>
        <pc:sldMkLst>
          <pc:docMk/>
          <pc:sldMk cId="0" sldId="258"/>
        </pc:sldMkLst>
        <pc:spChg chg="mod">
          <ac:chgData name="Szécsi Ilona" userId="9964a441-d4db-4a51-b4ee-8d0e5dcba056" providerId="ADAL" clId="{978C29D6-DE6D-43D7-AE43-34969BD50FFE}" dt="2023-05-25T05:07:50.898" v="61" actId="20577"/>
          <ac:spMkLst>
            <pc:docMk/>
            <pc:sldMk cId="0" sldId="258"/>
            <ac:spMk id="6" creationId="{00000000-0000-0000-0000-000000000000}"/>
          </ac:spMkLst>
        </pc:spChg>
      </pc:sldChg>
      <pc:sldChg chg="addSp delSp modSp mod">
        <pc:chgData name="Szécsi Ilona" userId="9964a441-d4db-4a51-b4ee-8d0e5dcba056" providerId="ADAL" clId="{978C29D6-DE6D-43D7-AE43-34969BD50FFE}" dt="2023-05-25T05:05:25.817" v="50" actId="1076"/>
        <pc:sldMkLst>
          <pc:docMk/>
          <pc:sldMk cId="0" sldId="276"/>
        </pc:sldMkLst>
        <pc:picChg chg="add del mod">
          <ac:chgData name="Szécsi Ilona" userId="9964a441-d4db-4a51-b4ee-8d0e5dcba056" providerId="ADAL" clId="{978C29D6-DE6D-43D7-AE43-34969BD50FFE}" dt="2023-05-25T05:05:21.362" v="48" actId="478"/>
          <ac:picMkLst>
            <pc:docMk/>
            <pc:sldMk cId="0" sldId="276"/>
            <ac:picMk id="3" creationId="{6DA381DD-8885-9548-0AC0-49B413908F41}"/>
          </ac:picMkLst>
        </pc:picChg>
        <pc:picChg chg="add mod">
          <ac:chgData name="Szécsi Ilona" userId="9964a441-d4db-4a51-b4ee-8d0e5dcba056" providerId="ADAL" clId="{978C29D6-DE6D-43D7-AE43-34969BD50FFE}" dt="2023-05-25T05:05:25.817" v="50" actId="1076"/>
          <ac:picMkLst>
            <pc:docMk/>
            <pc:sldMk cId="0" sldId="276"/>
            <ac:picMk id="5" creationId="{1C25139A-1D79-2713-D6E1-D7B3AFB3C56D}"/>
          </ac:picMkLst>
        </pc:picChg>
      </pc:sldChg>
      <pc:sldChg chg="modSp mod">
        <pc:chgData name="Szécsi Ilona" userId="9964a441-d4db-4a51-b4ee-8d0e5dcba056" providerId="ADAL" clId="{978C29D6-DE6D-43D7-AE43-34969BD50FFE}" dt="2023-05-25T05:07:00.397" v="56" actId="1076"/>
        <pc:sldMkLst>
          <pc:docMk/>
          <pc:sldMk cId="0" sldId="284"/>
        </pc:sldMkLst>
        <pc:picChg chg="mod">
          <ac:chgData name="Szécsi Ilona" userId="9964a441-d4db-4a51-b4ee-8d0e5dcba056" providerId="ADAL" clId="{978C29D6-DE6D-43D7-AE43-34969BD50FFE}" dt="2023-05-25T05:06:57.071" v="55" actId="1076"/>
          <ac:picMkLst>
            <pc:docMk/>
            <pc:sldMk cId="0" sldId="284"/>
            <ac:picMk id="314" creationId="{00000000-0000-0000-0000-000000000000}"/>
          </ac:picMkLst>
        </pc:picChg>
        <pc:picChg chg="mod">
          <ac:chgData name="Szécsi Ilona" userId="9964a441-d4db-4a51-b4ee-8d0e5dcba056" providerId="ADAL" clId="{978C29D6-DE6D-43D7-AE43-34969BD50FFE}" dt="2023-05-25T05:06:45.964" v="52" actId="1076"/>
          <ac:picMkLst>
            <pc:docMk/>
            <pc:sldMk cId="0" sldId="284"/>
            <ac:picMk id="315" creationId="{00000000-0000-0000-0000-000000000000}"/>
          </ac:picMkLst>
        </pc:picChg>
        <pc:picChg chg="mod">
          <ac:chgData name="Szécsi Ilona" userId="9964a441-d4db-4a51-b4ee-8d0e5dcba056" providerId="ADAL" clId="{978C29D6-DE6D-43D7-AE43-34969BD50FFE}" dt="2023-05-25T05:06:48.452" v="53" actId="1076"/>
          <ac:picMkLst>
            <pc:docMk/>
            <pc:sldMk cId="0" sldId="284"/>
            <ac:picMk id="316" creationId="{00000000-0000-0000-0000-000000000000}"/>
          </ac:picMkLst>
        </pc:picChg>
        <pc:picChg chg="mod">
          <ac:chgData name="Szécsi Ilona" userId="9964a441-d4db-4a51-b4ee-8d0e5dcba056" providerId="ADAL" clId="{978C29D6-DE6D-43D7-AE43-34969BD50FFE}" dt="2023-05-25T05:06:43.439" v="51" actId="1076"/>
          <ac:picMkLst>
            <pc:docMk/>
            <pc:sldMk cId="0" sldId="284"/>
            <ac:picMk id="317" creationId="{00000000-0000-0000-0000-000000000000}"/>
          </ac:picMkLst>
        </pc:picChg>
        <pc:picChg chg="mod">
          <ac:chgData name="Szécsi Ilona" userId="9964a441-d4db-4a51-b4ee-8d0e5dcba056" providerId="ADAL" clId="{978C29D6-DE6D-43D7-AE43-34969BD50FFE}" dt="2023-05-25T05:07:00.397" v="56" actId="1076"/>
          <ac:picMkLst>
            <pc:docMk/>
            <pc:sldMk cId="0" sldId="284"/>
            <ac:picMk id="318" creationId="{00000000-0000-0000-0000-000000000000}"/>
          </ac:picMkLst>
        </pc:picChg>
        <pc:picChg chg="mod">
          <ac:chgData name="Szécsi Ilona" userId="9964a441-d4db-4a51-b4ee-8d0e5dcba056" providerId="ADAL" clId="{978C29D6-DE6D-43D7-AE43-34969BD50FFE}" dt="2023-05-25T05:06:51.882" v="54" actId="1076"/>
          <ac:picMkLst>
            <pc:docMk/>
            <pc:sldMk cId="0" sldId="284"/>
            <ac:picMk id="319" creationId="{00000000-0000-0000-0000-000000000000}"/>
          </ac:picMkLst>
        </pc:picChg>
      </pc:sldChg>
      <pc:sldChg chg="addSp delSp modSp mod modCm">
        <pc:chgData name="Szécsi Ilona" userId="9964a441-d4db-4a51-b4ee-8d0e5dcba056" providerId="ADAL" clId="{978C29D6-DE6D-43D7-AE43-34969BD50FFE}" dt="2023-05-25T05:02:00.049" v="42" actId="14100"/>
        <pc:sldMkLst>
          <pc:docMk/>
          <pc:sldMk cId="1724429127" sldId="462"/>
        </pc:sldMkLst>
        <pc:spChg chg="mod">
          <ac:chgData name="Szécsi Ilona" userId="9964a441-d4db-4a51-b4ee-8d0e5dcba056" providerId="ADAL" clId="{978C29D6-DE6D-43D7-AE43-34969BD50FFE}" dt="2023-05-25T05:01:49.564" v="40" actId="403"/>
          <ac:spMkLst>
            <pc:docMk/>
            <pc:sldMk cId="1724429127" sldId="462"/>
            <ac:spMk id="317" creationId="{00000000-0000-0000-0000-000000000000}"/>
          </ac:spMkLst>
        </pc:spChg>
        <pc:picChg chg="add del">
          <ac:chgData name="Szécsi Ilona" userId="9964a441-d4db-4a51-b4ee-8d0e5dcba056" providerId="ADAL" clId="{978C29D6-DE6D-43D7-AE43-34969BD50FFE}" dt="2023-05-25T04:58:39.572" v="2"/>
          <ac:picMkLst>
            <pc:docMk/>
            <pc:sldMk cId="1724429127" sldId="462"/>
            <ac:picMk id="2" creationId="{CE138FDA-DEFC-2E76-0189-8869E5136A10}"/>
          </ac:picMkLst>
        </pc:picChg>
        <pc:picChg chg="mod">
          <ac:chgData name="Szécsi Ilona" userId="9964a441-d4db-4a51-b4ee-8d0e5dcba056" providerId="ADAL" clId="{978C29D6-DE6D-43D7-AE43-34969BD50FFE}" dt="2023-05-25T05:00:31.981" v="11" actId="1076"/>
          <ac:picMkLst>
            <pc:docMk/>
            <pc:sldMk cId="1724429127" sldId="462"/>
            <ac:picMk id="3" creationId="{62D17B75-B61D-4023-A6E2-0DB44C3BBCFE}"/>
          </ac:picMkLst>
        </pc:picChg>
        <pc:picChg chg="add mod">
          <ac:chgData name="Szécsi Ilona" userId="9964a441-d4db-4a51-b4ee-8d0e5dcba056" providerId="ADAL" clId="{978C29D6-DE6D-43D7-AE43-34969BD50FFE}" dt="2023-05-25T05:02:00.049" v="42" actId="14100"/>
          <ac:picMkLst>
            <pc:docMk/>
            <pc:sldMk cId="1724429127" sldId="462"/>
            <ac:picMk id="4" creationId="{05D5FFE2-4413-942D-489D-72830CA2378D}"/>
          </ac:picMkLst>
        </pc:picChg>
        <pc:picChg chg="del mod">
          <ac:chgData name="Szécsi Ilona" userId="9964a441-d4db-4a51-b4ee-8d0e5dcba056" providerId="ADAL" clId="{978C29D6-DE6D-43D7-AE43-34969BD50FFE}" dt="2023-05-25T05:00:06.521" v="6" actId="478"/>
          <ac:picMkLst>
            <pc:docMk/>
            <pc:sldMk cId="1724429127" sldId="462"/>
            <ac:picMk id="5" creationId="{95A0CB3C-FE70-4F8F-8626-497976A9B593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zécsi Ilona" userId="9964a441-d4db-4a51-b4ee-8d0e5dcba056" providerId="ADAL" clId="{978C29D6-DE6D-43D7-AE43-34969BD50FFE}" dt="2023-05-25T05:01:02.448" v="14" actId="20577"/>
              <pc2:cmMkLst xmlns:pc2="http://schemas.microsoft.com/office/powerpoint/2019/9/main/command">
                <pc:docMk/>
                <pc:sldMk cId="1724429127" sldId="462"/>
                <pc2:cmMk id="{814F57AE-42F7-454F-B3A1-471B88F353DF}"/>
              </pc2:cmMkLst>
            </pc226:cmChg>
          </p:ext>
        </pc:extLst>
      </pc:sldChg>
      <pc:sldChg chg="del">
        <pc:chgData name="Szécsi Ilona" userId="9964a441-d4db-4a51-b4ee-8d0e5dcba056" providerId="ADAL" clId="{978C29D6-DE6D-43D7-AE43-34969BD50FFE}" dt="2023-05-25T04:56:25.341" v="0" actId="47"/>
        <pc:sldMkLst>
          <pc:docMk/>
          <pc:sldMk cId="89295876" sldId="467"/>
        </pc:sldMkLst>
      </pc:sldChg>
      <pc:sldChg chg="modSp mod">
        <pc:chgData name="Szécsi Ilona" userId="9964a441-d4db-4a51-b4ee-8d0e5dcba056" providerId="ADAL" clId="{978C29D6-DE6D-43D7-AE43-34969BD50FFE}" dt="2023-05-25T05:10:32.295" v="82" actId="14100"/>
        <pc:sldMkLst>
          <pc:docMk/>
          <pc:sldMk cId="2336092332" sldId="469"/>
        </pc:sldMkLst>
        <pc:spChg chg="mod">
          <ac:chgData name="Szécsi Ilona" userId="9964a441-d4db-4a51-b4ee-8d0e5dcba056" providerId="ADAL" clId="{978C29D6-DE6D-43D7-AE43-34969BD50FFE}" dt="2023-05-25T05:10:32.295" v="82" actId="14100"/>
          <ac:spMkLst>
            <pc:docMk/>
            <pc:sldMk cId="2336092332" sldId="469"/>
            <ac:spMk id="3" creationId="{72E422BF-27AA-4ABC-987F-E86A03DA76C4}"/>
          </ac:spMkLst>
        </pc:spChg>
      </pc:sldChg>
      <pc:sldChg chg="modSp mod">
        <pc:chgData name="Szécsi Ilona" userId="9964a441-d4db-4a51-b4ee-8d0e5dcba056" providerId="ADAL" clId="{978C29D6-DE6D-43D7-AE43-34969BD50FFE}" dt="2023-05-25T05:10:03.033" v="80" actId="404"/>
        <pc:sldMkLst>
          <pc:docMk/>
          <pc:sldMk cId="2791129207" sldId="470"/>
        </pc:sldMkLst>
        <pc:spChg chg="mod">
          <ac:chgData name="Szécsi Ilona" userId="9964a441-d4db-4a51-b4ee-8d0e5dcba056" providerId="ADAL" clId="{978C29D6-DE6D-43D7-AE43-34969BD50FFE}" dt="2023-05-25T05:10:03.033" v="80" actId="404"/>
          <ac:spMkLst>
            <pc:docMk/>
            <pc:sldMk cId="2791129207" sldId="470"/>
            <ac:spMk id="1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S:\Saj&#225;t%20meghajt&#243;\RenoHUb\WP2%20-%20Baseline%20research%20and%20conceptual%20design_AACM\T2.5%20Assessment...%20real%20estate%20value\&#225;bra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pPr>
            <a:r>
              <a:rPr lang="hu-HU" sz="1400" noProof="0" dirty="0">
                <a:latin typeface="Poppins SemiBold" panose="00000700000000000000" pitchFamily="2" charset="-18"/>
                <a:cs typeface="Poppins SemiBold" panose="00000700000000000000" pitchFamily="2" charset="-18"/>
              </a:rPr>
              <a:t>Price</a:t>
            </a:r>
            <a:r>
              <a:rPr lang="hu-HU" sz="1400" baseline="0" noProof="0" dirty="0">
                <a:latin typeface="Poppins SemiBold" panose="00000700000000000000" pitchFamily="2" charset="-18"/>
                <a:cs typeface="Poppins SemiBold" panose="00000700000000000000" pitchFamily="2" charset="-18"/>
              </a:rPr>
              <a:t> </a:t>
            </a:r>
            <a:r>
              <a:rPr lang="hu-HU" sz="1400" noProof="0" dirty="0" err="1">
                <a:latin typeface="Poppins SemiBold" panose="00000700000000000000" pitchFamily="2" charset="-18"/>
                <a:cs typeface="Poppins SemiBold" panose="00000700000000000000" pitchFamily="2" charset="-18"/>
              </a:rPr>
              <a:t>premium</a:t>
            </a:r>
            <a:r>
              <a:rPr lang="hu-HU" sz="1400" noProof="0" dirty="0">
                <a:latin typeface="Poppins SemiBold" panose="00000700000000000000" pitchFamily="2" charset="-18"/>
                <a:cs typeface="Poppins SemiBold" panose="00000700000000000000" pitchFamily="2" charset="-18"/>
              </a:rPr>
              <a:t> </a:t>
            </a:r>
            <a:r>
              <a:rPr lang="hu-HU" sz="1400" noProof="0" dirty="0" err="1">
                <a:latin typeface="Poppins SemiBold" panose="00000700000000000000" pitchFamily="2" charset="-18"/>
                <a:cs typeface="Poppins SemiBold" panose="00000700000000000000" pitchFamily="2" charset="-18"/>
              </a:rPr>
              <a:t>compared</a:t>
            </a:r>
            <a:r>
              <a:rPr lang="hu-HU" sz="1400" noProof="0" dirty="0">
                <a:latin typeface="Poppins SemiBold" panose="00000700000000000000" pitchFamily="2" charset="-18"/>
                <a:cs typeface="Poppins SemiBold" panose="00000700000000000000" pitchFamily="2" charset="-18"/>
              </a:rPr>
              <a:t> </a:t>
            </a:r>
            <a:r>
              <a:rPr lang="hu-HU" sz="1400" noProof="0" dirty="0" err="1">
                <a:latin typeface="Poppins SemiBold" panose="00000700000000000000" pitchFamily="2" charset="-18"/>
                <a:cs typeface="Poppins SemiBold" panose="00000700000000000000" pitchFamily="2" charset="-18"/>
              </a:rPr>
              <a:t>to</a:t>
            </a:r>
            <a:r>
              <a:rPr lang="hu-HU" sz="1400" noProof="0" dirty="0">
                <a:latin typeface="Poppins SemiBold" panose="00000700000000000000" pitchFamily="2" charset="-18"/>
                <a:cs typeface="Poppins SemiBold" panose="00000700000000000000" pitchFamily="2" charset="-18"/>
              </a:rPr>
              <a:t> </a:t>
            </a:r>
            <a:r>
              <a:rPr lang="hu-HU" sz="1400" noProof="0" dirty="0" err="1">
                <a:latin typeface="Poppins SemiBold" panose="00000700000000000000" pitchFamily="2" charset="-18"/>
                <a:cs typeface="Poppins SemiBold" panose="00000700000000000000" pitchFamily="2" charset="-18"/>
              </a:rPr>
              <a:t>the</a:t>
            </a:r>
            <a:r>
              <a:rPr lang="hu-HU" sz="1400" noProof="0" dirty="0">
                <a:latin typeface="Poppins SemiBold" panose="00000700000000000000" pitchFamily="2" charset="-18"/>
                <a:cs typeface="Poppins SemiBold" panose="00000700000000000000" pitchFamily="2" charset="-18"/>
              </a:rPr>
              <a:t> JJ </a:t>
            </a:r>
            <a:r>
              <a:rPr lang="hu-HU" sz="1400" noProof="0" dirty="0" err="1">
                <a:latin typeface="Poppins SemiBold" panose="00000700000000000000" pitchFamily="2" charset="-18"/>
                <a:cs typeface="Poppins SemiBold" panose="00000700000000000000" pitchFamily="2" charset="-18"/>
              </a:rPr>
              <a:t>category</a:t>
            </a:r>
            <a:endParaRPr lang="hu-HU" sz="1400" noProof="0" dirty="0">
              <a:latin typeface="Poppins SemiBold" panose="00000700000000000000" pitchFamily="2" charset="-18"/>
              <a:cs typeface="Poppins SemiBold" panose="00000700000000000000" pitchFamily="2" charset="-18"/>
            </a:endParaRPr>
          </a:p>
        </c:rich>
      </c:tx>
      <c:layout>
        <c:manualLayout>
          <c:xMode val="edge"/>
          <c:yMode val="edge"/>
          <c:x val="0.2038340040489326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oppins" panose="00000500000000000000" pitchFamily="2" charset="-18"/>
              <a:ea typeface="+mn-ea"/>
              <a:cs typeface="Poppins" panose="00000500000000000000" pitchFamily="2" charset="-18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4.9421942702485219E-2"/>
          <c:y val="8.0059034543611504E-2"/>
          <c:w val="0.95057805729751477"/>
          <c:h val="0.737739952227243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HUN!$J$1</c:f>
              <c:strCache>
                <c:ptCount val="1"/>
                <c:pt idx="0">
                  <c:v>Prémium a JJ kategóriához képest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oppins SemiBold" panose="00000700000000000000" pitchFamily="2" charset="-18"/>
                    <a:ea typeface="+mn-ea"/>
                    <a:cs typeface="Poppins SemiBold" panose="00000700000000000000" pitchFamily="2" charset="-18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HUN!$A$2:$B$9</c:f>
              <c:multiLvlStrCache>
                <c:ptCount val="8"/>
                <c:lvl>
                  <c:pt idx="0">
                    <c:v>Közel nulla energiaigényű vagy jobb</c:v>
                  </c:pt>
                  <c:pt idx="1">
                    <c:v>Korszerű</c:v>
                  </c:pt>
                  <c:pt idx="2">
                    <c:v>Korszerűt megközelítő</c:v>
                  </c:pt>
                  <c:pt idx="3">
                    <c:v>Átlagosnál jobb</c:v>
                  </c:pt>
                  <c:pt idx="4">
                    <c:v>Átlagos</c:v>
                  </c:pt>
                  <c:pt idx="5">
                    <c:v>Átlagost megközelítő</c:v>
                  </c:pt>
                  <c:pt idx="6">
                    <c:v>Gyenge</c:v>
                  </c:pt>
                  <c:pt idx="7">
                    <c:v>Rossz</c:v>
                  </c:pt>
                </c:lvl>
                <c:lvl>
                  <c:pt idx="0">
                    <c:v>AA-BB</c:v>
                  </c:pt>
                  <c:pt idx="1">
                    <c:v>CC</c:v>
                  </c:pt>
                  <c:pt idx="2">
                    <c:v>DD</c:v>
                  </c:pt>
                  <c:pt idx="3">
                    <c:v>EE</c:v>
                  </c:pt>
                  <c:pt idx="4">
                    <c:v>FF</c:v>
                  </c:pt>
                  <c:pt idx="5">
                    <c:v>GG</c:v>
                  </c:pt>
                  <c:pt idx="6">
                    <c:v>HH</c:v>
                  </c:pt>
                  <c:pt idx="7">
                    <c:v>II</c:v>
                  </c:pt>
                </c:lvl>
              </c:multiLvlStrCache>
              <c:extLst/>
            </c:multiLvlStrRef>
          </c:cat>
          <c:val>
            <c:numRef>
              <c:f>HUN!$C$2:$C$9</c:f>
              <c:numCache>
                <c:formatCode>0%</c:formatCode>
                <c:ptCount val="8"/>
                <c:pt idx="0">
                  <c:v>0.52</c:v>
                </c:pt>
                <c:pt idx="1">
                  <c:v>0.35</c:v>
                </c:pt>
                <c:pt idx="2">
                  <c:v>0.34</c:v>
                </c:pt>
                <c:pt idx="3">
                  <c:v>0.31</c:v>
                </c:pt>
                <c:pt idx="4">
                  <c:v>0.2</c:v>
                </c:pt>
                <c:pt idx="5">
                  <c:v>0.15</c:v>
                </c:pt>
                <c:pt idx="6">
                  <c:v>7.0000000000000007E-2</c:v>
                </c:pt>
                <c:pt idx="7">
                  <c:v>0.01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6B32-4B8F-9A27-BEE91FA37B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7764096"/>
        <c:axId val="229393920"/>
      </c:barChart>
      <c:catAx>
        <c:axId val="227764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9393920"/>
        <c:crosses val="autoZero"/>
        <c:auto val="0"/>
        <c:lblAlgn val="ctr"/>
        <c:lblOffset val="100"/>
        <c:noMultiLvlLbl val="0"/>
      </c:catAx>
      <c:valAx>
        <c:axId val="22939392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pPr>
            <a:endParaRPr lang="hu-HU"/>
          </a:p>
        </c:txPr>
        <c:crossAx val="227764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Poppins" panose="00000500000000000000" pitchFamily="2" charset="-18"/>
          <a:cs typeface="Poppins" panose="00000500000000000000" pitchFamily="2" charset="-18"/>
        </a:defRPr>
      </a:pPr>
      <a:endParaRPr lang="hu-H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102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525A54F-8A0B-4B71-BBB4-737E5E14C8CB}" authorId="{C73CD7D8-8181-79DB-1A29-BA286A31E992}" status="resolved" created="2023-04-27T10:37:52.589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8"/>
      <ac:spMk id="300" creationId="{00000000-0000-0000-0000-000000000000}"/>
    </ac:deMkLst>
    <p188:txBody>
      <a:bodyPr/>
      <a:lstStyle/>
      <a:p>
        <a:r>
          <a:rPr lang="hu-HU"/>
          <a:t>Már a címbe beleírnám, hogy Magyarországról van szó</a:t>
        </a:r>
      </a:p>
    </p188:txBody>
  </p188:cm>
  <p188:cm id="{779944E8-133B-450E-8809-792A977EDC17}" authorId="{C73CD7D8-8181-79DB-1A29-BA286A31E992}" status="resolved" created="2023-05-12T08:57:26.729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8"/>
      <ac:spMk id="300" creationId="{00000000-0000-0000-0000-000000000000}"/>
    </ac:deMkLst>
    <p188:txBody>
      <a:bodyPr/>
      <a:lstStyle/>
      <a:p>
        <a:r>
          <a:rPr lang="en-GB"/>
          <a:t>Címben minden szó nagybetűs angolban</a:t>
        </a:r>
      </a:p>
    </p188:txBody>
  </p188:cm>
</p188:cmLst>
</file>

<file path=ppt/comments/modernComment_114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F03C1A2-4E4F-48E0-959F-3F2473A107B8}" authorId="{C73CD7D8-8181-79DB-1A29-BA286A31E992}" status="resolved" created="2023-05-12T09:33:13.264" complete="100000">
    <pc:sldMkLst xmlns:pc="http://schemas.microsoft.com/office/powerpoint/2013/main/command">
      <pc:docMk/>
      <pc:sldMk cId="0" sldId="276"/>
    </pc:sldMkLst>
    <p188:txBody>
      <a:bodyPr/>
      <a:lstStyle/>
      <a:p>
        <a:r>
          <a:rPr lang="en-GB"/>
          <a:t>Erről is kéne egy angol nyelvű dia
, ezt így nem lehet berakni. Vagy foglald össze felsorolás szerűen, mit tud nagyjából a kalkulátor. Vagy egy péládval.
</a:t>
        </a:r>
      </a:p>
    </p188:txBody>
  </p188:cm>
</p188:cmLst>
</file>

<file path=ppt/comments/modernComment_1B2_5D6E23F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8661114-92A3-4D9C-8817-05D73F3C4DA1}" authorId="{C73CD7D8-8181-79DB-1A29-BA286A31E992}" status="resolved" created="2023-05-12T09:30:39.325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567499261" sldId="434"/>
      <ac:spMk id="6" creationId="{00000000-0000-0000-0000-000000000000}"/>
    </ac:deMkLst>
    <p188:txBody>
      <a:bodyPr/>
      <a:lstStyle/>
      <a:p>
        <a:r>
          <a:rPr lang="en-GB"/>
          <a:t>Ezt mondhatod gyorsan, csak átfutva amit mindenki tud majd ott.
</a:t>
        </a:r>
      </a:p>
    </p188:txBody>
  </p188:cm>
</p188:cmLst>
</file>

<file path=ppt/comments/modernComment_1CE_66C8B34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C3CB586-6E88-43EB-BDFB-64078A0ABE90}" authorId="{C73CD7D8-8181-79DB-1A29-BA286A31E992}" status="resolved" created="2023-05-12T09:05:51.325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724429127" sldId="462"/>
      <ac:spMk id="317" creationId="{00000000-0000-0000-0000-000000000000}"/>
    </ac:deMkLst>
    <p188:txBody>
      <a:bodyPr/>
      <a:lstStyle/>
      <a:p>
        <a:r>
          <a:rPr lang="en-GB"/>
          <a:t>Willingness to renovate</a:t>
        </a:r>
      </a:p>
    </p188:txBody>
  </p188:cm>
  <p188:cm id="{814F57AE-42F7-454F-B3A1-471B88F353DF}" authorId="{C73CD7D8-8181-79DB-1A29-BA286A31E992}" status="resolved" created="2023-05-12T09:07:46.655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724429127" sldId="462"/>
      <ac:spMk id="317" creationId="{00000000-0000-0000-0000-000000000000}"/>
      <ac:txMk cp="126">
        <ac:context len="295" hash="2340762109"/>
      </ac:txMk>
    </ac:txMkLst>
    <p188:pos x="5237605" y="1137270"/>
    <p188:txBody>
      <a:bodyPr/>
      <a:lstStyle/>
      <a:p>
        <a:r>
          <a:rPr lang="en-GB"/>
          <a:t>Domestic climate és energy policy objectives -ezekről mondasz valamit szóban? Így önmagában nincs infó értéke, minden országnak van ilyen</a:t>
        </a:r>
      </a:p>
    </p188:txBody>
  </p188:cm>
</p188:cmLst>
</file>

<file path=ppt/comments/modernComment_1CF_1AEB557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B9E7ED9-EA71-47BA-A88B-4E7E84FFAD79}" authorId="{C73CD7D8-8181-79DB-1A29-BA286A31E992}" status="resolved" created="2023-05-12T09:46:47.034" complete="100000">
    <pc:sldMkLst xmlns:pc="http://schemas.microsoft.com/office/powerpoint/2013/main/command">
      <pc:docMk/>
      <pc:sldMk cId="451630458" sldId="463"/>
    </pc:sldMkLst>
    <p188:txBody>
      <a:bodyPr/>
      <a:lstStyle/>
      <a:p>
        <a:r>
          <a:rPr lang="en-GB"/>
          <a:t>4. és 5. diát valahogy nagyon röviden mondd el, mert máshol is pont ezek ám az akadályok.  Ha mindent végigmondasz, akor elmegy az időd.</a:t>
        </a:r>
      </a:p>
    </p188:txBody>
  </p188:cm>
</p188:cmLst>
</file>

<file path=ppt/comments/modernComment_1D5_8B3DF0A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EA2E374-D165-4959-9816-58D4AB78C5D2}" authorId="{C73CD7D8-8181-79DB-1A29-BA286A31E992}" status="resolved" created="2023-05-12T09:38:33.252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336092332" sldId="469"/>
      <ac:spMk id="3" creationId="{72E422BF-27AA-4ABC-987F-E86A03DA76C4}"/>
      <ac:txMk cp="592">
        <ac:context len="624" hash="4159515188"/>
      </ac:txMk>
    </ac:txMkLst>
    <p188:pos x="7637797" y="3305103"/>
    <p188:txBody>
      <a:bodyPr/>
      <a:lstStyle/>
      <a:p>
        <a:r>
          <a:rPr lang="en-GB"/>
          <a:t>Ezek a szereplők az ottani közönségnem majd nem mondanak semmit. Vagy kifejted, vagy csak utalsz rá, hogy existing initiatives vagy ilyesmi</a:t>
        </a:r>
      </a:p>
    </p188:txBody>
  </p188:cm>
</p188:cmLst>
</file>

<file path=ppt/comments/modernComment_1D6_A65D407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48B8DD9-92A2-42B4-B099-A41E774E8CC3}" authorId="{C73CD7D8-8181-79DB-1A29-BA286A31E992}" status="resolved" created="2023-04-27T10:41:24.880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791129207" sldId="470"/>
      <ac:spMk id="14" creationId="{00000000-0000-0000-0000-000000000000}"/>
    </ac:deMkLst>
    <p188:txBody>
      <a:bodyPr/>
      <a:lstStyle/>
      <a:p>
        <a:r>
          <a:rPr lang="hu-HU"/>
          <a:t>Beírnám a jelenlegi helyzethez, hogy az állam erre nem ad pénzt egyelőre, amire eddig adott (NEH), az pedig nem OSS.
</a:t>
        </a:r>
      </a:p>
    </p188:txBody>
  </p188:cm>
  <p188:cm id="{A14736F7-FAFE-4F0A-930A-78F491B61D78}" authorId="{C73CD7D8-8181-79DB-1A29-BA286A31E992}" status="resolved" created="2023-05-12T09:35:39.867" complete="100000">
    <pc:sldMkLst xmlns:pc="http://schemas.microsoft.com/office/powerpoint/2013/main/command">
      <pc:docMk/>
      <pc:sldMk cId="2791129207" sldId="470"/>
    </pc:sldMkLst>
    <p188:txBody>
      <a:bodyPr/>
      <a:lstStyle/>
      <a:p>
        <a:r>
          <a:rPr lang="en-GB"/>
          <a:t>Lehet azt a címet adnám inkább hogy Energy crises and current policy landscape
</a:t>
        </a:r>
      </a:p>
    </p188:txBody>
  </p188:cm>
  <p188:cm id="{3B061889-F87C-45F4-8223-01EA234C8F67}" authorId="{C73CD7D8-8181-79DB-1A29-BA286A31E992}" status="resolved" created="2023-05-12T09:36:26.186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791129207" sldId="470"/>
      <ac:picMk id="3" creationId="{7ABCD201-0CC0-71E1-DFC2-2226A5D79044}"/>
    </ac:deMkLst>
    <p188:replyLst>
      <p188:reply id="{FA6DE5E8-180E-45BF-87B0-852EF902AA6C}" authorId="{C73CD7D8-8181-79DB-1A29-BA286A31E992}" created="2023-05-12T09:36:55.270">
        <p188:txBody>
          <a:bodyPr/>
          <a:lstStyle/>
          <a:p>
            <a:r>
              <a:rPr lang="en-GB"/>
              <a:t>Az ábrát végigmagyarázni nagyon hosszadalmas lenne.
</a:t>
            </a:r>
          </a:p>
        </p188:txBody>
      </p188:reply>
    </p188:replyLst>
    <p188:txBody>
      <a:bodyPr/>
      <a:lstStyle/>
      <a:p>
        <a:r>
          <a:rPr lang="en-GB"/>
          <a:t>Csoki diáját össze lehet foglalni egy mondatban is, kiket és hogyan érintett a rezsi csökk eltörlése</a:t>
        </a:r>
      </a:p>
    </p188:txBody>
  </p188:cm>
</p188:cmLst>
</file>

<file path=ppt/comments/modernComment_1D9_2DF1D51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C9883EB-2302-4701-A507-04EDFB647981}" authorId="{C73CD7D8-8181-79DB-1A29-BA286A31E992}" status="resolved" created="2023-05-12T09:39:06.575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770823444" sldId="473"/>
      <ac:spMk id="3" creationId="{72E422BF-27AA-4ABC-987F-E86A03DA76C4}"/>
    </ac:deMkLst>
    <p188:txBody>
      <a:bodyPr/>
      <a:lstStyle/>
      <a:p>
        <a:r>
          <a:rPr lang="en-GB"/>
          <a:t>Commission fee mindenhol</a:t>
        </a:r>
      </a:p>
    </p188:txBody>
  </p188:cm>
  <p188:cm id="{E09DF218-7A34-428F-B7A7-DDA047D3FCA1}" authorId="{C73CD7D8-8181-79DB-1A29-BA286A31E992}" status="resolved" created="2023-05-12T09:40:33.408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770823444" sldId="473"/>
      <ac:spMk id="3" creationId="{72E422BF-27AA-4ABC-987F-E86A03DA76C4}"/>
    </ac:deMkLst>
    <p188:replyLst>
      <p188:reply id="{0C294615-071A-4DC4-BA01-FBE892C6CCF6}" authorId="{C73CD7D8-8181-79DB-1A29-BA286A31E992}" created="2023-05-12T09:42:55.894">
        <p188:txBody>
          <a:bodyPr/>
          <a:lstStyle/>
          <a:p>
            <a:r>
              <a:rPr lang="en-GB"/>
              <a:t>8-as pontot a 2-ba beleírnám: commission fee from energy specialists and energy auditors, who certify saving from multi-apartment building renovations in the EEOS</a:t>
            </a:r>
          </a:p>
        </p188:txBody>
      </p188:reply>
    </p188:replyLst>
    <p188:txBody>
      <a:bodyPr/>
      <a:lstStyle/>
      <a:p>
        <a:r>
          <a:rPr lang="en-GB"/>
          <a:t>7. EEOS financing for awerness-raisng activities
</a:t>
        </a:r>
      </a:p>
    </p188:txBody>
  </p188:cm>
</p188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0.83016</cdr:y>
    </cdr:from>
    <cdr:to>
      <cdr:x>1</cdr:x>
      <cdr:y>0.92512</cdr:y>
    </cdr:to>
    <cdr:sp macro="" textlink="">
      <cdr:nvSpPr>
        <cdr:cNvPr id="2" name="Google Shape;324;p18">
          <a:extLst xmlns:a="http://schemas.openxmlformats.org/drawingml/2006/main">
            <a:ext uri="{FF2B5EF4-FFF2-40B4-BE49-F238E27FC236}">
              <a16:creationId xmlns:a16="http://schemas.microsoft.com/office/drawing/2014/main" id="{AFA634F0-4FBB-618C-E0B4-1DDABC571EF3}"/>
            </a:ext>
          </a:extLst>
        </cdr:cNvPr>
        <cdr:cNvSpPr txBox="1">
          <a:spLocks xmlns:a="http://schemas.openxmlformats.org/drawingml/2006/main" noGrp="1"/>
        </cdr:cNvSpPr>
      </cdr:nvSpPr>
      <cdr:spPr>
        <a:xfrm xmlns:a="http://schemas.openxmlformats.org/drawingml/2006/main">
          <a:off x="0" y="3003134"/>
          <a:ext cx="7386638" cy="3435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>
          <a:noFill/>
          <a:miter lim="400000"/>
        </a:ln>
        <a:extLst xmlns:a="http://schemas.openxmlformats.org/drawingml/2006/main">
          <a:ext uri="{C572A759-6A51-4108-AA02-DFA0A04FC94B}">
            <ma14:wrappingTextBoxFlag xmlns:r="http://schemas.openxmlformats.org/officeDocument/2006/relationships" xmlns:p="http://schemas.openxmlformats.org/presentationml/2006/main"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</a:ext>
        </a:extLst>
      </cdr:spPr>
      <cdr:txBody>
        <a:bodyPr xmlns:a="http://schemas.openxmlformats.org/drawingml/2006/main" spcFirstLastPara="1" wrap="square" lIns="91400" tIns="91400" rIns="91400" bIns="91400" anchor="b" anchorCtr="0">
          <a:normAutofit/>
        </a:bodyPr>
        <a:lstStyle xmlns:a="http://schemas.openxmlformats.org/drawingml/2006/main">
          <a:lvl1pPr marL="0" marR="0" lvl="0" indent="0" algn="ctr" defTabSz="914400" rtl="0" latinLnBrk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183148"/>
            </a:buClr>
            <a:buSzPts val="2200"/>
            <a:buFont typeface="Poppins ExtraBold"/>
            <a:buNone/>
            <a:tabLst/>
            <a:defRPr sz="2200" b="0" i="0" u="none" strike="noStrike" cap="none" spc="0" baseline="0">
              <a:ln>
                <a:noFill/>
              </a:ln>
              <a:solidFill>
                <a:srgbClr val="183148"/>
              </a:solidFill>
              <a:uFillTx/>
              <a:latin typeface="Poppins ExtraBold"/>
              <a:ea typeface="Poppins ExtraBold"/>
              <a:cs typeface="Poppins ExtraBold"/>
              <a:sym typeface="Poppins ExtraBold"/>
            </a:defRPr>
          </a:lvl1pPr>
          <a:lvl2pPr marL="0" marR="0" lvl="1" indent="0" algn="l" defTabSz="914400" rtl="0" latinLnBrk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434343"/>
            </a:buClr>
            <a:buSzPts val="1800"/>
            <a:buFontTx/>
            <a:buNone/>
            <a:tabLst/>
            <a:defRPr sz="2400" b="0" i="0" u="none" strike="noStrike" cap="none" spc="0" baseline="0">
              <a:ln>
                <a:noFill/>
              </a:ln>
              <a:solidFill>
                <a:srgbClr val="434343"/>
              </a:solidFill>
              <a:uFillTx/>
              <a:latin typeface="Poppins ExtraBold"/>
              <a:ea typeface="Poppins ExtraBold"/>
              <a:cs typeface="Poppins ExtraBold"/>
              <a:sym typeface="Poppins ExtraBold"/>
            </a:defRPr>
          </a:lvl2pPr>
          <a:lvl3pPr marL="0" marR="0" lvl="2" indent="0" algn="l" defTabSz="914400" rtl="0" latinLnBrk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434343"/>
            </a:buClr>
            <a:buSzPts val="1800"/>
            <a:buFontTx/>
            <a:buNone/>
            <a:tabLst/>
            <a:defRPr sz="2400" b="0" i="0" u="none" strike="noStrike" cap="none" spc="0" baseline="0">
              <a:ln>
                <a:noFill/>
              </a:ln>
              <a:solidFill>
                <a:srgbClr val="434343"/>
              </a:solidFill>
              <a:uFillTx/>
              <a:latin typeface="Poppins ExtraBold"/>
              <a:ea typeface="Poppins ExtraBold"/>
              <a:cs typeface="Poppins ExtraBold"/>
              <a:sym typeface="Poppins ExtraBold"/>
            </a:defRPr>
          </a:lvl3pPr>
          <a:lvl4pPr marL="0" marR="0" lvl="3" indent="0" algn="l" defTabSz="914400" rtl="0" latinLnBrk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434343"/>
            </a:buClr>
            <a:buSzPts val="1800"/>
            <a:buFontTx/>
            <a:buNone/>
            <a:tabLst/>
            <a:defRPr sz="2400" b="0" i="0" u="none" strike="noStrike" cap="none" spc="0" baseline="0">
              <a:ln>
                <a:noFill/>
              </a:ln>
              <a:solidFill>
                <a:srgbClr val="434343"/>
              </a:solidFill>
              <a:uFillTx/>
              <a:latin typeface="Poppins ExtraBold"/>
              <a:ea typeface="Poppins ExtraBold"/>
              <a:cs typeface="Poppins ExtraBold"/>
              <a:sym typeface="Poppins ExtraBold"/>
            </a:defRPr>
          </a:lvl4pPr>
          <a:lvl5pPr marL="0" marR="0" lvl="4" indent="0" algn="l" defTabSz="914400" rtl="0" latinLnBrk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434343"/>
            </a:buClr>
            <a:buSzPts val="1800"/>
            <a:buFontTx/>
            <a:buNone/>
            <a:tabLst/>
            <a:defRPr sz="2400" b="0" i="0" u="none" strike="noStrike" cap="none" spc="0" baseline="0">
              <a:ln>
                <a:noFill/>
              </a:ln>
              <a:solidFill>
                <a:srgbClr val="434343"/>
              </a:solidFill>
              <a:uFillTx/>
              <a:latin typeface="Poppins ExtraBold"/>
              <a:ea typeface="Poppins ExtraBold"/>
              <a:cs typeface="Poppins ExtraBold"/>
              <a:sym typeface="Poppins ExtraBold"/>
            </a:defRPr>
          </a:lvl5pPr>
          <a:lvl6pPr marL="0" marR="0" lvl="5" indent="0" algn="l" defTabSz="914400" rtl="0" latinLnBrk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434343"/>
            </a:buClr>
            <a:buSzPts val="1800"/>
            <a:buFontTx/>
            <a:buNone/>
            <a:tabLst/>
            <a:defRPr sz="2400" b="0" i="0" u="none" strike="noStrike" cap="none" spc="0" baseline="0">
              <a:ln>
                <a:noFill/>
              </a:ln>
              <a:solidFill>
                <a:srgbClr val="434343"/>
              </a:solidFill>
              <a:uFillTx/>
              <a:latin typeface="Poppins ExtraBold"/>
              <a:ea typeface="Poppins ExtraBold"/>
              <a:cs typeface="Poppins ExtraBold"/>
              <a:sym typeface="Poppins ExtraBold"/>
            </a:defRPr>
          </a:lvl6pPr>
          <a:lvl7pPr marL="0" marR="0" lvl="6" indent="0" algn="l" defTabSz="914400" rtl="0" latinLnBrk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434343"/>
            </a:buClr>
            <a:buSzPts val="1800"/>
            <a:buFontTx/>
            <a:buNone/>
            <a:tabLst/>
            <a:defRPr sz="2400" b="0" i="0" u="none" strike="noStrike" cap="none" spc="0" baseline="0">
              <a:ln>
                <a:noFill/>
              </a:ln>
              <a:solidFill>
                <a:srgbClr val="434343"/>
              </a:solidFill>
              <a:uFillTx/>
              <a:latin typeface="Poppins ExtraBold"/>
              <a:ea typeface="Poppins ExtraBold"/>
              <a:cs typeface="Poppins ExtraBold"/>
              <a:sym typeface="Poppins ExtraBold"/>
            </a:defRPr>
          </a:lvl7pPr>
          <a:lvl8pPr marL="0" marR="0" lvl="7" indent="0" algn="l" defTabSz="914400" rtl="0" latinLnBrk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434343"/>
            </a:buClr>
            <a:buSzPts val="1800"/>
            <a:buFontTx/>
            <a:buNone/>
            <a:tabLst/>
            <a:defRPr sz="2400" b="0" i="0" u="none" strike="noStrike" cap="none" spc="0" baseline="0">
              <a:ln>
                <a:noFill/>
              </a:ln>
              <a:solidFill>
                <a:srgbClr val="434343"/>
              </a:solidFill>
              <a:uFillTx/>
              <a:latin typeface="Poppins ExtraBold"/>
              <a:ea typeface="Poppins ExtraBold"/>
              <a:cs typeface="Poppins ExtraBold"/>
              <a:sym typeface="Poppins ExtraBold"/>
            </a:defRPr>
          </a:lvl8pPr>
          <a:lvl9pPr marL="0" marR="0" lvl="8" indent="0" algn="l" defTabSz="914400" rtl="0" latinLnBrk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434343"/>
            </a:buClr>
            <a:buSzPts val="1800"/>
            <a:buFontTx/>
            <a:buNone/>
            <a:tabLst/>
            <a:defRPr sz="2400" b="0" i="0" u="none" strike="noStrike" cap="none" spc="0" baseline="0">
              <a:ln>
                <a:noFill/>
              </a:ln>
              <a:solidFill>
                <a:srgbClr val="434343"/>
              </a:solidFill>
              <a:uFillTx/>
              <a:latin typeface="Poppins ExtraBold"/>
              <a:ea typeface="Poppins ExtraBold"/>
              <a:cs typeface="Poppins ExtraBold"/>
              <a:sym typeface="Poppins ExtraBold"/>
            </a:defRPr>
          </a:lvl9pPr>
        </a:lstStyle>
        <a:p xmlns:a="http://schemas.openxmlformats.org/drawingml/2006/main">
          <a:pPr marL="0" marR="0" lvl="0" indent="0" algn="ctr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183148"/>
            </a:buClr>
            <a:buSzPct val="100000"/>
            <a:buFont typeface="Poppins ExtraBold"/>
            <a:buNone/>
          </a:pPr>
          <a:r>
            <a:rPr lang="hu-HU" sz="1400" dirty="0">
              <a:latin typeface="Poppins SemiBold" panose="00000700000000000000" pitchFamily="2" charset="-18"/>
              <a:cs typeface="Poppins SemiBold" panose="00000700000000000000" pitchFamily="2" charset="-18"/>
            </a:rPr>
            <a:t>AA-BB	     CC	   DD	   EE	   FF	GG	HH	II</a:t>
          </a:r>
          <a:endParaRPr sz="1200" b="0" i="1" u="none" strike="noStrike" cap="none" dirty="0">
            <a:solidFill>
              <a:srgbClr val="183148"/>
            </a:solidFill>
            <a:latin typeface="Poppins SemiBold" panose="00000700000000000000" pitchFamily="2" charset="-18"/>
            <a:cs typeface="Poppins SemiBold" panose="00000700000000000000" pitchFamily="2" charset="-18"/>
            <a:sym typeface="Poppins ExtraBold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4" name="Shape 29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57132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2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>
                <a:solidFill>
                  <a:srgbClr val="717171"/>
                </a:solidFill>
              </a:rPr>
              <a:t>Immediate, short-term gain</a:t>
            </a:r>
            <a:r>
              <a:rPr lang="hu-HU" sz="1400" i="1" dirty="0">
                <a:solidFill>
                  <a:srgbClr val="717171"/>
                </a:solidFill>
              </a:rPr>
              <a:t>s - </a:t>
            </a:r>
            <a:r>
              <a:rPr lang="en-US" sz="1400" b="1" dirty="0"/>
              <a:t>even though energy efficiency is primarily a rational motivator, emotional criteria (comfort and aesthetics) are extremely important</a:t>
            </a:r>
            <a:endParaRPr lang="hu-HU" sz="14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Increasing energy efficiency is embedded into the broader motivational space of the renovation: even though it is a long-term play, which makes it hard to make the commitment, it also brings immediate gratification in terms of comfort and aesthetics</a:t>
            </a:r>
            <a:endParaRPr lang="hu-HU" sz="14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400" b="1" i="1" dirty="0">
              <a:solidFill>
                <a:srgbClr val="717171"/>
              </a:solidFill>
            </a:endParaRPr>
          </a:p>
          <a:p>
            <a:pPr algn="ctr">
              <a:spcBef>
                <a:spcPts val="400"/>
              </a:spcBef>
            </a:pPr>
            <a:r>
              <a:rPr lang="en-US" sz="1200" b="1" dirty="0">
                <a:solidFill>
                  <a:srgbClr val="717171"/>
                </a:solidFill>
              </a:rPr>
              <a:t>Sense of comfort</a:t>
            </a:r>
          </a:p>
          <a:p>
            <a:pPr marL="171450" lvl="1" indent="-17145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717171"/>
                </a:solidFill>
              </a:rPr>
              <a:t>More pleasant, better-functioning apartment (</a:t>
            </a:r>
            <a:r>
              <a:rPr lang="en-US" sz="1200" b="1" dirty="0">
                <a:solidFill>
                  <a:srgbClr val="717171"/>
                </a:solidFill>
              </a:rPr>
              <a:t>evenly warm in the winter / stays cool longer in the summer, fixing draught</a:t>
            </a:r>
            <a:r>
              <a:rPr lang="hu-HU" sz="1200" b="1" dirty="0">
                <a:solidFill>
                  <a:srgbClr val="717171"/>
                </a:solidFill>
              </a:rPr>
              <a:t> </a:t>
            </a:r>
            <a:r>
              <a:rPr lang="hu-HU" sz="1200" dirty="0">
                <a:solidFill>
                  <a:srgbClr val="717171"/>
                </a:solidFill>
              </a:rPr>
              <a:t>- huzat</a:t>
            </a:r>
            <a:r>
              <a:rPr lang="en-US" sz="1200" dirty="0">
                <a:solidFill>
                  <a:srgbClr val="717171"/>
                </a:solidFill>
              </a:rPr>
              <a:t>) </a:t>
            </a:r>
          </a:p>
          <a:p>
            <a:pPr marL="171450" lvl="1" indent="-17145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717171"/>
                </a:solidFill>
              </a:rPr>
              <a:t>More modern, </a:t>
            </a:r>
            <a:r>
              <a:rPr lang="en-US" sz="1200" b="1" dirty="0">
                <a:solidFill>
                  <a:srgbClr val="717171"/>
                </a:solidFill>
              </a:rPr>
              <a:t>up-to-date solutions and appliances </a:t>
            </a:r>
            <a:r>
              <a:rPr lang="en-US" sz="1200" dirty="0">
                <a:solidFill>
                  <a:srgbClr val="717171"/>
                </a:solidFill>
              </a:rPr>
              <a:t>(smart solutions) </a:t>
            </a:r>
            <a:endParaRPr lang="hu-HU" sz="1400" i="1" dirty="0">
              <a:solidFill>
                <a:srgbClr val="717171"/>
              </a:solidFill>
            </a:endParaRPr>
          </a:p>
          <a:p>
            <a:pPr algn="ctr">
              <a:spcBef>
                <a:spcPts val="400"/>
              </a:spcBef>
            </a:pPr>
            <a:r>
              <a:rPr lang="en-US" sz="1400" b="1" dirty="0">
                <a:solidFill>
                  <a:srgbClr val="717171"/>
                </a:solidFill>
              </a:rPr>
              <a:t>Aesthetic needs</a:t>
            </a:r>
          </a:p>
          <a:p>
            <a:pPr marL="171450" indent="-17145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717171"/>
                </a:solidFill>
              </a:rPr>
              <a:t>Always important regardless of the renovation type</a:t>
            </a:r>
            <a:r>
              <a:rPr lang="en-US" sz="1400" dirty="0">
                <a:solidFill>
                  <a:srgbClr val="717171"/>
                </a:solidFill>
              </a:rPr>
              <a:t>, often the primary motivation offering ‘immediate’ gain</a:t>
            </a:r>
          </a:p>
          <a:p>
            <a:pPr marL="171450" indent="-17145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717171"/>
                </a:solidFill>
              </a:rPr>
              <a:t>The motivating role of your own social and living environment </a:t>
            </a:r>
            <a:br>
              <a:rPr lang="en-US" sz="1400" dirty="0">
                <a:solidFill>
                  <a:srgbClr val="717171"/>
                </a:solidFill>
              </a:rPr>
            </a:br>
            <a:r>
              <a:rPr lang="en-US" sz="1400" dirty="0">
                <a:solidFill>
                  <a:srgbClr val="717171"/>
                </a:solidFill>
              </a:rPr>
              <a:t>(nicely done renovations)</a:t>
            </a:r>
            <a:endParaRPr lang="hu-HU" sz="1400" dirty="0">
              <a:solidFill>
                <a:srgbClr val="717171"/>
              </a:solidFill>
            </a:endParaRPr>
          </a:p>
          <a:p>
            <a:pPr algn="ctr">
              <a:spcBef>
                <a:spcPts val="300"/>
              </a:spcBef>
            </a:pPr>
            <a:r>
              <a:rPr lang="en-US" sz="1400" b="1" dirty="0">
                <a:solidFill>
                  <a:srgbClr val="717171"/>
                </a:solidFill>
              </a:rPr>
              <a:t>Energy efficiency: </a:t>
            </a:r>
          </a:p>
          <a:p>
            <a:pPr marL="128588" indent="-128588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717171"/>
                </a:solidFill>
              </a:rPr>
              <a:t>Immediate drop in utility costs (high heating costs, shocking heat map), the needs to keep the heat in</a:t>
            </a:r>
          </a:p>
          <a:p>
            <a:pPr marL="128588" indent="-128588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717171"/>
                </a:solidFill>
              </a:rPr>
              <a:t>About a 10-year return on investment is expected</a:t>
            </a:r>
            <a:endParaRPr lang="hu-HU" sz="1400" dirty="0">
              <a:solidFill>
                <a:srgbClr val="717171"/>
              </a:solidFill>
            </a:endParaRPr>
          </a:p>
          <a:p>
            <a:pPr algn="ctr">
              <a:spcBef>
                <a:spcPts val="400"/>
              </a:spcBef>
            </a:pPr>
            <a:r>
              <a:rPr lang="en-US" sz="1200" b="1" dirty="0">
                <a:solidFill>
                  <a:srgbClr val="717171"/>
                </a:solidFill>
              </a:rPr>
              <a:t>Increasing the value of the property</a:t>
            </a:r>
          </a:p>
          <a:p>
            <a:pPr marL="180975" lvl="1" indent="-180975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717171"/>
                </a:solidFill>
              </a:rPr>
              <a:t>Among young people: the family grows they want to move on</a:t>
            </a:r>
          </a:p>
          <a:p>
            <a:pPr marL="180975" lvl="1" indent="-180975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717171"/>
                </a:solidFill>
              </a:rPr>
              <a:t>Older people (as their legacy)</a:t>
            </a:r>
          </a:p>
          <a:p>
            <a:pPr marL="180975" lvl="1" indent="-180975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717171"/>
                </a:solidFill>
              </a:rPr>
              <a:t>Higher rent can be collected if you buy the property as investment</a:t>
            </a:r>
            <a:endParaRPr lang="hu-HU" sz="1200" dirty="0">
              <a:solidFill>
                <a:srgbClr val="717171"/>
              </a:solidFill>
            </a:endParaRPr>
          </a:p>
          <a:p>
            <a:pPr marL="128588" indent="-128588">
              <a:spcBef>
                <a:spcPts val="300"/>
              </a:spcBef>
              <a:buFont typeface="Wingdings" panose="05000000000000000000" pitchFamily="2" charset="2"/>
              <a:buChar char="§"/>
            </a:pPr>
            <a:endParaRPr lang="hu-HU" sz="1400" dirty="0">
              <a:solidFill>
                <a:srgbClr val="717171"/>
              </a:solidFill>
            </a:endParaRPr>
          </a:p>
          <a:p>
            <a:pPr algn="ctr">
              <a:spcBef>
                <a:spcPts val="400"/>
              </a:spcBef>
            </a:pPr>
            <a:r>
              <a:rPr lang="hu-HU" sz="1400" b="1" dirty="0" err="1">
                <a:solidFill>
                  <a:srgbClr val="717171"/>
                </a:solidFill>
              </a:rPr>
              <a:t>Odd</a:t>
            </a:r>
            <a:r>
              <a:rPr lang="hu-HU" sz="1400" b="1" dirty="0">
                <a:solidFill>
                  <a:srgbClr val="717171"/>
                </a:solidFill>
              </a:rPr>
              <a:t>-</a:t>
            </a:r>
            <a:r>
              <a:rPr lang="hu-HU" sz="1400" b="1" dirty="0" err="1">
                <a:solidFill>
                  <a:srgbClr val="717171"/>
                </a:solidFill>
              </a:rPr>
              <a:t>one</a:t>
            </a:r>
            <a:r>
              <a:rPr lang="hu-HU" sz="1400" b="1" dirty="0">
                <a:solidFill>
                  <a:srgbClr val="717171"/>
                </a:solidFill>
              </a:rPr>
              <a:t>-out: </a:t>
            </a:r>
            <a:r>
              <a:rPr lang="en-US" sz="1400" b="1" dirty="0">
                <a:solidFill>
                  <a:srgbClr val="717171"/>
                </a:solidFill>
              </a:rPr>
              <a:t>Pressure to renovate</a:t>
            </a:r>
            <a:r>
              <a:rPr lang="hu-HU" sz="1400" b="1" dirty="0">
                <a:solidFill>
                  <a:srgbClr val="717171"/>
                </a:solidFill>
              </a:rPr>
              <a:t> (</a:t>
            </a:r>
            <a:r>
              <a:rPr lang="en-US" b="1" dirty="0"/>
              <a:t>representative survey conducted in</a:t>
            </a:r>
            <a:r>
              <a:rPr lang="en-US" dirty="0"/>
              <a:t> </a:t>
            </a:r>
            <a:r>
              <a:rPr lang="hu-HU" dirty="0"/>
              <a:t>2020 </a:t>
            </a:r>
            <a:r>
              <a:rPr lang="hu-HU" dirty="0" err="1"/>
              <a:t>by</a:t>
            </a:r>
            <a:r>
              <a:rPr lang="hu-HU" dirty="0"/>
              <a:t> MEHI)</a:t>
            </a:r>
            <a:r>
              <a:rPr lang="en-US" dirty="0"/>
              <a:t>, </a:t>
            </a:r>
            <a:endParaRPr lang="en-US" sz="1400" b="1" dirty="0">
              <a:solidFill>
                <a:srgbClr val="717171"/>
              </a:solidFill>
            </a:endParaRPr>
          </a:p>
          <a:p>
            <a:pPr marL="171450" indent="-17145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717171"/>
                </a:solidFill>
              </a:rPr>
              <a:t>e.g. outdated, dangerous, unreliable, broken-down appliances, windows not closing properly, moldy walls etc. </a:t>
            </a:r>
          </a:p>
          <a:p>
            <a:pPr marL="171450" indent="-17145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717171"/>
                </a:solidFill>
              </a:rPr>
              <a:t>in families with small children this is a particularly important motivator (sense of danger)</a:t>
            </a:r>
            <a:endParaRPr lang="hu-HU" sz="1400" dirty="0">
              <a:solidFill>
                <a:srgbClr val="717171"/>
              </a:solidFill>
            </a:endParaRPr>
          </a:p>
          <a:p>
            <a:pPr marL="171450" indent="-171450">
              <a:spcBef>
                <a:spcPts val="400"/>
              </a:spcBef>
              <a:buFont typeface="Wingdings" panose="05000000000000000000" pitchFamily="2" charset="2"/>
              <a:buChar char="§"/>
            </a:pPr>
            <a:endParaRPr lang="hu-HU" sz="1400" dirty="0">
              <a:solidFill>
                <a:srgbClr val="717171"/>
              </a:solidFill>
            </a:endParaRPr>
          </a:p>
          <a:p>
            <a:pPr algn="ctr">
              <a:spcBef>
                <a:spcPts val="400"/>
              </a:spcBef>
            </a:pPr>
            <a:r>
              <a:rPr lang="en-US" sz="1200" b="1" dirty="0">
                <a:solidFill>
                  <a:srgbClr val="717171"/>
                </a:solidFill>
              </a:rPr>
              <a:t>Green criteria</a:t>
            </a:r>
          </a:p>
          <a:p>
            <a:pPr marL="180975" lvl="1" indent="-180975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717171"/>
                </a:solidFill>
              </a:rPr>
              <a:t>It crops up, but it is not a strong driver yet</a:t>
            </a:r>
            <a:r>
              <a:rPr lang="en-US" sz="1200" b="1" dirty="0">
                <a:solidFill>
                  <a:srgbClr val="717171"/>
                </a:solidFill>
              </a:rPr>
              <a:t>: the primary reason for the renovation is mainly ‘selfish’ reasons, individual (and highly material) reasons are behind it</a:t>
            </a:r>
            <a:endParaRPr lang="en-US" sz="1200" b="1" dirty="0">
              <a:solidFill>
                <a:srgbClr val="C00000"/>
              </a:solidFill>
            </a:endParaRPr>
          </a:p>
          <a:p>
            <a:pPr marL="180975" lvl="1" indent="-180975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717171"/>
                </a:solidFill>
              </a:rPr>
              <a:t>In the long term: becoming independent from service providers, being self-reliant (dethatched houses)</a:t>
            </a:r>
          </a:p>
          <a:p>
            <a:pPr marL="180975" lvl="1" indent="-180975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717171"/>
                </a:solidFill>
              </a:rPr>
              <a:t>An important, additional emotional factor, </a:t>
            </a:r>
            <a:r>
              <a:rPr lang="en-US" sz="1200" b="1" dirty="0">
                <a:solidFill>
                  <a:srgbClr val="717171"/>
                </a:solidFill>
              </a:rPr>
              <a:t>which reinforces their motivations</a:t>
            </a:r>
            <a:r>
              <a:rPr lang="en-US" sz="1200" dirty="0">
                <a:solidFill>
                  <a:srgbClr val="717171"/>
                </a:solidFill>
              </a:rPr>
              <a:t>, if the other needs are met</a:t>
            </a:r>
          </a:p>
          <a:p>
            <a:pPr marL="0" lvl="1" indent="0">
              <a:spcBef>
                <a:spcPts val="400"/>
              </a:spcBef>
              <a:buFont typeface="Wingdings" panose="05000000000000000000" pitchFamily="2" charset="2"/>
              <a:buNone/>
            </a:pPr>
            <a:endParaRPr lang="en-US" sz="1200" dirty="0">
              <a:solidFill>
                <a:srgbClr val="717171"/>
              </a:solidFill>
            </a:endParaRPr>
          </a:p>
        </p:txBody>
      </p:sp>
      <p:sp>
        <p:nvSpPr>
          <p:cNvPr id="452" name="Google Shape;45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418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22" name="Google Shape;32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2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400" dirty="0" err="1"/>
              <a:t>Huge</a:t>
            </a:r>
            <a:r>
              <a:rPr lang="hu-HU" sz="1400" dirty="0"/>
              <a:t> </a:t>
            </a:r>
            <a:r>
              <a:rPr lang="hu-HU" sz="1400" dirty="0" err="1"/>
              <a:t>investment</a:t>
            </a:r>
            <a:r>
              <a:rPr lang="hu-HU" sz="1400" dirty="0"/>
              <a:t>!!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The greatest obstacles to energy efficiency improvement projects are primarily the result of a lack of information and of financial constraints (high labor costs and a long return on investment). </a:t>
            </a:r>
            <a:endParaRPr lang="hu-HU" sz="1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rgbClr val="717171"/>
                </a:solidFill>
              </a:rPr>
              <a:t>Doubts about recouping the investment</a:t>
            </a:r>
            <a:endParaRPr lang="hu-HU" sz="1400" b="1" dirty="0">
              <a:solidFill>
                <a:srgbClr val="717171"/>
              </a:solidFill>
            </a:endParaRPr>
          </a:p>
          <a:p>
            <a:pPr algn="ctr">
              <a:spcBef>
                <a:spcPts val="300"/>
              </a:spcBef>
            </a:pPr>
            <a:r>
              <a:rPr lang="en-US" sz="900" b="1" dirty="0">
                <a:solidFill>
                  <a:srgbClr val="717171"/>
                </a:solidFill>
              </a:rPr>
              <a:t>Access to subsidized funding</a:t>
            </a:r>
          </a:p>
          <a:p>
            <a:pPr marL="135731" lvl="1" indent="-13573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srgbClr val="717171"/>
                </a:solidFill>
              </a:rPr>
              <a:t>A lack of information</a:t>
            </a:r>
          </a:p>
          <a:p>
            <a:pPr marL="135731" lvl="1" indent="-13573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srgbClr val="717171"/>
                </a:solidFill>
              </a:rPr>
              <a:t>Application process for subsidized funding is bureaucratic</a:t>
            </a:r>
          </a:p>
          <a:p>
            <a:pPr marL="135731" lvl="1" indent="-13573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srgbClr val="717171"/>
                </a:solidFill>
              </a:rPr>
              <a:t>Additional fees attached to supposedly free funding</a:t>
            </a:r>
          </a:p>
          <a:p>
            <a:pPr marL="135731" lvl="1" indent="-13573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srgbClr val="717171"/>
                </a:solidFill>
              </a:rPr>
              <a:t>Makes timing difficult </a:t>
            </a:r>
          </a:p>
          <a:p>
            <a:pPr algn="ctr">
              <a:spcBef>
                <a:spcPts val="300"/>
              </a:spcBef>
            </a:pPr>
            <a:r>
              <a:rPr lang="en-US" sz="900" b="1" dirty="0">
                <a:solidFill>
                  <a:srgbClr val="717171"/>
                </a:solidFill>
              </a:rPr>
              <a:t>Hard to plan the timing</a:t>
            </a:r>
          </a:p>
          <a:p>
            <a:pPr marL="135731" lvl="1" indent="-13573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srgbClr val="717171"/>
                </a:solidFill>
              </a:rPr>
              <a:t>Seasonality, family life</a:t>
            </a:r>
          </a:p>
          <a:p>
            <a:pPr marL="135731" lvl="1" indent="-13573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srgbClr val="717171"/>
                </a:solidFill>
              </a:rPr>
              <a:t>Especially if you stay in your home during the renovation (a lot of hassle, dirt and stress)</a:t>
            </a:r>
          </a:p>
          <a:p>
            <a:pPr algn="ctr">
              <a:spcBef>
                <a:spcPts val="300"/>
              </a:spcBef>
            </a:pPr>
            <a:r>
              <a:rPr lang="en-US" sz="900" b="1" dirty="0">
                <a:solidFill>
                  <a:srgbClr val="717171"/>
                </a:solidFill>
              </a:rPr>
              <a:t>Budgeting problems</a:t>
            </a:r>
          </a:p>
          <a:p>
            <a:pPr marL="135731" lvl="1" indent="-13573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srgbClr val="717171"/>
                </a:solidFill>
              </a:rPr>
              <a:t>Growing material and labor costs</a:t>
            </a:r>
          </a:p>
          <a:p>
            <a:pPr marL="135731" lvl="1" indent="-13573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srgbClr val="717171"/>
                </a:solidFill>
              </a:rPr>
              <a:t>Fear of unexpected, unforeseen expenses</a:t>
            </a:r>
          </a:p>
          <a:p>
            <a:pPr marL="135731" lvl="1" indent="-13573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srgbClr val="717171"/>
                </a:solidFill>
              </a:rPr>
              <a:t>E.g. installing the chimney lining is usually unexpected</a:t>
            </a:r>
            <a:endParaRPr lang="hu-HU" sz="900" dirty="0">
              <a:solidFill>
                <a:srgbClr val="717171"/>
              </a:solidFill>
            </a:endParaRPr>
          </a:p>
          <a:p>
            <a:pPr algn="ctr">
              <a:spcBef>
                <a:spcPts val="300"/>
              </a:spcBef>
            </a:pPr>
            <a:r>
              <a:rPr lang="en-US" sz="900" b="1" dirty="0">
                <a:solidFill>
                  <a:srgbClr val="717171"/>
                </a:solidFill>
              </a:rPr>
              <a:t>A basic lack of trust</a:t>
            </a:r>
          </a:p>
          <a:p>
            <a:pPr marL="128588" indent="-128588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srgbClr val="717171"/>
                </a:solidFill>
              </a:rPr>
              <a:t>Uncertainty resulting from a lack of information and expertise </a:t>
            </a:r>
            <a:r>
              <a:rPr lang="en-US" sz="900" dirty="0">
                <a:solidFill>
                  <a:srgbClr val="717171"/>
                </a:solidFill>
                <a:sym typeface="Wingdings" panose="05000000000000000000" pitchFamily="2" charset="2"/>
              </a:rPr>
              <a:t> feeling helpless</a:t>
            </a:r>
            <a:endParaRPr lang="en-US" sz="900" dirty="0">
              <a:solidFill>
                <a:srgbClr val="717171"/>
              </a:solidFill>
            </a:endParaRPr>
          </a:p>
          <a:p>
            <a:pPr marL="128588" indent="-128588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srgbClr val="717171"/>
                </a:solidFill>
              </a:rPr>
              <a:t>Preconception (about the bureaucracy and the reliability of the contractors), a lack of first-hand experience</a:t>
            </a:r>
          </a:p>
          <a:p>
            <a:pPr marL="135731" lvl="1" indent="-135731">
              <a:spcBef>
                <a:spcPts val="300"/>
              </a:spcBef>
              <a:buFont typeface="Wingdings" panose="05000000000000000000" pitchFamily="2" charset="2"/>
              <a:buChar char="§"/>
            </a:pPr>
            <a:endParaRPr lang="en-US" sz="900" dirty="0">
              <a:solidFill>
                <a:srgbClr val="71717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dirty="0">
              <a:solidFill>
                <a:srgbClr val="71717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52" name="Google Shape;45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2340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BA70C-B1B0-4158-B9F8-FCED9055DEEE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067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Specialist</a:t>
            </a:r>
            <a:r>
              <a:rPr lang="hu-HU" dirty="0"/>
              <a:t> </a:t>
            </a:r>
            <a:r>
              <a:rPr lang="hu-HU" dirty="0" err="1"/>
              <a:t>database</a:t>
            </a:r>
            <a:r>
              <a:rPr lang="hu-HU" dirty="0"/>
              <a:t> – </a:t>
            </a:r>
            <a:r>
              <a:rPr lang="hu-HU" dirty="0" err="1"/>
              <a:t>our</a:t>
            </a:r>
            <a:r>
              <a:rPr lang="hu-HU" dirty="0"/>
              <a:t> </a:t>
            </a:r>
            <a:r>
              <a:rPr lang="hu-HU" dirty="0" err="1"/>
              <a:t>competitor</a:t>
            </a:r>
            <a:r>
              <a:rPr lang="hu-HU" dirty="0"/>
              <a:t> </a:t>
            </a:r>
            <a:r>
              <a:rPr lang="hu-HU" dirty="0" err="1"/>
              <a:t>doesn’t</a:t>
            </a:r>
            <a:r>
              <a:rPr lang="hu-HU" dirty="0"/>
              <a:t> </a:t>
            </a:r>
            <a:r>
              <a:rPr lang="hu-HU" dirty="0" err="1"/>
              <a:t>suggest</a:t>
            </a:r>
            <a:r>
              <a:rPr lang="hu-HU" dirty="0"/>
              <a:t> </a:t>
            </a:r>
            <a:r>
              <a:rPr lang="hu-HU" dirty="0" err="1"/>
              <a:t>specialists</a:t>
            </a:r>
            <a:r>
              <a:rPr lang="hu-HU" dirty="0"/>
              <a:t> and </a:t>
            </a:r>
            <a:r>
              <a:rPr lang="hu-HU" dirty="0" err="1"/>
              <a:t>contractors</a:t>
            </a:r>
            <a:r>
              <a:rPr lang="hu-HU" dirty="0"/>
              <a:t>; </a:t>
            </a:r>
            <a:r>
              <a:rPr lang="hu-HU" dirty="0" err="1"/>
              <a:t>so</a:t>
            </a:r>
            <a:r>
              <a:rPr lang="hu-HU" dirty="0"/>
              <a:t> </a:t>
            </a:r>
            <a:r>
              <a:rPr lang="hu-HU" dirty="0" err="1"/>
              <a:t>our</a:t>
            </a:r>
            <a:r>
              <a:rPr lang="hu-HU" dirty="0"/>
              <a:t> service </a:t>
            </a:r>
            <a:r>
              <a:rPr lang="hu-HU" dirty="0" err="1"/>
              <a:t>energy</a:t>
            </a:r>
            <a:r>
              <a:rPr lang="hu-HU" dirty="0"/>
              <a:t> </a:t>
            </a:r>
            <a:r>
              <a:rPr lang="hu-HU" dirty="0" err="1"/>
              <a:t>efficiency</a:t>
            </a:r>
            <a:r>
              <a:rPr lang="hu-HU" dirty="0"/>
              <a:t> </a:t>
            </a:r>
            <a:r>
              <a:rPr lang="hu-HU" dirty="0" err="1"/>
              <a:t>consultancy</a:t>
            </a:r>
            <a:r>
              <a:rPr lang="hu-HU" dirty="0"/>
              <a:t> + </a:t>
            </a:r>
            <a:r>
              <a:rPr lang="hu-HU" dirty="0" err="1"/>
              <a:t>suggesting</a:t>
            </a:r>
            <a:r>
              <a:rPr lang="hu-HU" dirty="0"/>
              <a:t> </a:t>
            </a:r>
            <a:r>
              <a:rPr lang="hu-HU" dirty="0" err="1"/>
              <a:t>qualified</a:t>
            </a:r>
            <a:r>
              <a:rPr lang="hu-HU" dirty="0"/>
              <a:t> </a:t>
            </a:r>
            <a:r>
              <a:rPr lang="hu-HU" dirty="0" err="1"/>
              <a:t>specialists</a:t>
            </a:r>
            <a:r>
              <a:rPr lang="hu-HU" dirty="0"/>
              <a:t> is </a:t>
            </a:r>
            <a:r>
              <a:rPr lang="hu-HU" dirty="0" err="1"/>
              <a:t>unique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0049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722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089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0;p2"/>
          <p:cNvSpPr/>
          <p:nvPr/>
        </p:nvSpPr>
        <p:spPr>
          <a:xfrm>
            <a:off x="676299" y="321199"/>
            <a:ext cx="4885503" cy="4431602"/>
          </a:xfrm>
          <a:prstGeom prst="rect">
            <a:avLst/>
          </a:prstGeom>
          <a:solidFill>
            <a:srgbClr val="E7EFF9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Címszöveg"/>
          <p:cNvSpPr txBox="1">
            <a:spLocks noGrp="1"/>
          </p:cNvSpPr>
          <p:nvPr>
            <p:ph type="title"/>
          </p:nvPr>
        </p:nvSpPr>
        <p:spPr>
          <a:xfrm>
            <a:off x="1610651" y="1856277"/>
            <a:ext cx="6157801" cy="875701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>
                <a:solidFill>
                  <a:srgbClr val="183148"/>
                </a:solidFill>
              </a:defRPr>
            </a:lvl1pPr>
          </a:lstStyle>
          <a:p>
            <a:r>
              <a:t>Címszöveg</a:t>
            </a:r>
          </a:p>
        </p:txBody>
      </p:sp>
      <p:sp>
        <p:nvSpPr>
          <p:cNvPr id="13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oldal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>
            <a:extLst>
              <a:ext uri="{FF2B5EF4-FFF2-40B4-BE49-F238E27FC236}">
                <a16:creationId xmlns:a16="http://schemas.microsoft.com/office/drawing/2014/main" id="{0A8118C8-9F88-4710-9F88-ECB99658F6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81"/>
            <a:ext cx="9144000" cy="5143139"/>
          </a:xfrm>
          <a:prstGeom prst="rect">
            <a:avLst/>
          </a:prstGeom>
        </p:spPr>
      </p:pic>
      <p:sp>
        <p:nvSpPr>
          <p:cNvPr id="9" name="bk object 29">
            <a:extLst>
              <a:ext uri="{FF2B5EF4-FFF2-40B4-BE49-F238E27FC236}">
                <a16:creationId xmlns:a16="http://schemas.microsoft.com/office/drawing/2014/main" id="{E7EEFD92-B287-42F4-9FDF-3F1BC8DB4562}"/>
              </a:ext>
            </a:extLst>
          </p:cNvPr>
          <p:cNvSpPr/>
          <p:nvPr userDrawn="1"/>
        </p:nvSpPr>
        <p:spPr>
          <a:xfrm>
            <a:off x="8523040" y="4755066"/>
            <a:ext cx="204484" cy="204469"/>
          </a:xfrm>
          <a:custGeom>
            <a:avLst/>
            <a:gdLst/>
            <a:ahLst/>
            <a:cxnLst/>
            <a:rect l="l" t="t" r="r" b="b"/>
            <a:pathLst>
              <a:path w="449580" h="449579">
                <a:moveTo>
                  <a:pt x="224600" y="0"/>
                </a:moveTo>
                <a:lnTo>
                  <a:pt x="179334" y="4562"/>
                </a:lnTo>
                <a:lnTo>
                  <a:pt x="137173" y="17649"/>
                </a:lnTo>
                <a:lnTo>
                  <a:pt x="99021" y="38356"/>
                </a:lnTo>
                <a:lnTo>
                  <a:pt x="65782" y="65782"/>
                </a:lnTo>
                <a:lnTo>
                  <a:pt x="38356" y="99021"/>
                </a:lnTo>
                <a:lnTo>
                  <a:pt x="17649" y="137173"/>
                </a:lnTo>
                <a:lnTo>
                  <a:pt x="4562" y="179334"/>
                </a:lnTo>
                <a:lnTo>
                  <a:pt x="0" y="224600"/>
                </a:lnTo>
                <a:lnTo>
                  <a:pt x="4562" y="269866"/>
                </a:lnTo>
                <a:lnTo>
                  <a:pt x="17649" y="312027"/>
                </a:lnTo>
                <a:lnTo>
                  <a:pt x="38356" y="350179"/>
                </a:lnTo>
                <a:lnTo>
                  <a:pt x="65782" y="383418"/>
                </a:lnTo>
                <a:lnTo>
                  <a:pt x="99021" y="410844"/>
                </a:lnTo>
                <a:lnTo>
                  <a:pt x="137173" y="431551"/>
                </a:lnTo>
                <a:lnTo>
                  <a:pt x="179334" y="444638"/>
                </a:lnTo>
                <a:lnTo>
                  <a:pt x="224600" y="449200"/>
                </a:lnTo>
                <a:lnTo>
                  <a:pt x="269863" y="444638"/>
                </a:lnTo>
                <a:lnTo>
                  <a:pt x="312022" y="431551"/>
                </a:lnTo>
                <a:lnTo>
                  <a:pt x="350174" y="410844"/>
                </a:lnTo>
                <a:lnTo>
                  <a:pt x="383415" y="383418"/>
                </a:lnTo>
                <a:lnTo>
                  <a:pt x="410841" y="350179"/>
                </a:lnTo>
                <a:lnTo>
                  <a:pt x="431550" y="312027"/>
                </a:lnTo>
                <a:lnTo>
                  <a:pt x="444637" y="269866"/>
                </a:lnTo>
                <a:lnTo>
                  <a:pt x="449200" y="224600"/>
                </a:lnTo>
                <a:lnTo>
                  <a:pt x="444637" y="179334"/>
                </a:lnTo>
                <a:lnTo>
                  <a:pt x="431550" y="137173"/>
                </a:lnTo>
                <a:lnTo>
                  <a:pt x="410841" y="99021"/>
                </a:lnTo>
                <a:lnTo>
                  <a:pt x="383415" y="65782"/>
                </a:lnTo>
                <a:lnTo>
                  <a:pt x="350174" y="38356"/>
                </a:lnTo>
                <a:lnTo>
                  <a:pt x="312022" y="17649"/>
                </a:lnTo>
                <a:lnTo>
                  <a:pt x="269863" y="4562"/>
                </a:lnTo>
                <a:lnTo>
                  <a:pt x="224600" y="0"/>
                </a:lnTo>
                <a:close/>
              </a:path>
            </a:pathLst>
          </a:custGeom>
          <a:solidFill>
            <a:srgbClr val="2F458B"/>
          </a:solidFill>
        </p:spPr>
        <p:txBody>
          <a:bodyPr wrap="square" lIns="0" tIns="0" rIns="0" bIns="0" rtlCol="0"/>
          <a:lstStyle/>
          <a:p>
            <a:endParaRPr sz="637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31506" y="4764968"/>
            <a:ext cx="187551" cy="184666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0" name="Szöveg helye 2">
            <a:extLst>
              <a:ext uri="{FF2B5EF4-FFF2-40B4-BE49-F238E27FC236}">
                <a16:creationId xmlns:a16="http://schemas.microsoft.com/office/drawing/2014/main" id="{AAF88ABE-6C41-4D2B-AC9C-E8F37BC3EE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8910" y="249811"/>
            <a:ext cx="2010178" cy="346558"/>
          </a:xfrm>
          <a:prstGeom prst="rect">
            <a:avLst/>
          </a:prstGeom>
        </p:spPr>
        <p:txBody>
          <a:bodyPr anchor="b"/>
          <a:lstStyle>
            <a:lvl1pPr>
              <a:defRPr sz="1001" b="1" cap="all" baseline="0">
                <a:solidFill>
                  <a:srgbClr val="2F458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hu-HU" dirty="0"/>
              <a:t>Mintaszöveg szerkesztése</a:t>
            </a:r>
          </a:p>
        </p:txBody>
      </p:sp>
      <p:grpSp>
        <p:nvGrpSpPr>
          <p:cNvPr id="7" name="Csoportba foglalás 6">
            <a:extLst>
              <a:ext uri="{FF2B5EF4-FFF2-40B4-BE49-F238E27FC236}">
                <a16:creationId xmlns:a16="http://schemas.microsoft.com/office/drawing/2014/main" id="{A371B6EE-3DB7-4000-B3E2-D0FD8C86A811}"/>
              </a:ext>
            </a:extLst>
          </p:cNvPr>
          <p:cNvGrpSpPr/>
          <p:nvPr userDrawn="1"/>
        </p:nvGrpSpPr>
        <p:grpSpPr>
          <a:xfrm>
            <a:off x="8037825" y="4789727"/>
            <a:ext cx="395393" cy="120135"/>
            <a:chOff x="17674773" y="10531475"/>
            <a:chExt cx="869315" cy="264149"/>
          </a:xfrm>
        </p:grpSpPr>
        <p:sp>
          <p:nvSpPr>
            <p:cNvPr id="11" name="object 5">
              <a:extLst>
                <a:ext uri="{FF2B5EF4-FFF2-40B4-BE49-F238E27FC236}">
                  <a16:creationId xmlns:a16="http://schemas.microsoft.com/office/drawing/2014/main" id="{77D1D683-09C9-4040-976C-CAF84319BE51}"/>
                </a:ext>
              </a:extLst>
            </p:cNvPr>
            <p:cNvSpPr txBox="1"/>
            <p:nvPr/>
          </p:nvSpPr>
          <p:spPr>
            <a:xfrm>
              <a:off x="18094573" y="10606699"/>
              <a:ext cx="445770" cy="114903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5776">
                <a:lnSpc>
                  <a:spcPct val="100000"/>
                </a:lnSpc>
                <a:spcBef>
                  <a:spcPts val="61"/>
                </a:spcBef>
              </a:pPr>
              <a:r>
                <a:rPr sz="227" spc="9" dirty="0">
                  <a:solidFill>
                    <a:srgbClr val="2F458B"/>
                  </a:solidFill>
                  <a:latin typeface="Arial"/>
                  <a:cs typeface="Arial"/>
                </a:rPr>
                <a:t>A</a:t>
              </a:r>
              <a:r>
                <a:rPr sz="227" spc="-25" dirty="0">
                  <a:solidFill>
                    <a:srgbClr val="2F458B"/>
                  </a:solidFill>
                  <a:latin typeface="Arial"/>
                  <a:cs typeface="Arial"/>
                </a:rPr>
                <a:t> </a:t>
              </a:r>
              <a:r>
                <a:rPr sz="227" spc="18" dirty="0">
                  <a:solidFill>
                    <a:srgbClr val="2F458B"/>
                  </a:solidFill>
                  <a:latin typeface="Arial"/>
                  <a:cs typeface="Arial"/>
                </a:rPr>
                <a:t>RENOHUB</a:t>
              </a:r>
              <a:endParaRPr sz="227" dirty="0">
                <a:latin typeface="Arial"/>
                <a:cs typeface="Arial"/>
              </a:endParaRPr>
            </a:p>
          </p:txBody>
        </p:sp>
        <p:sp>
          <p:nvSpPr>
            <p:cNvPr id="12" name="object 12">
              <a:extLst>
                <a:ext uri="{FF2B5EF4-FFF2-40B4-BE49-F238E27FC236}">
                  <a16:creationId xmlns:a16="http://schemas.microsoft.com/office/drawing/2014/main" id="{9CE3B52D-3B3F-40D8-81AF-30470F1C2E6D}"/>
                </a:ext>
              </a:extLst>
            </p:cNvPr>
            <p:cNvSpPr txBox="1"/>
            <p:nvPr/>
          </p:nvSpPr>
          <p:spPr>
            <a:xfrm>
              <a:off x="17696075" y="10531475"/>
              <a:ext cx="843914" cy="100805"/>
            </a:xfrm>
            <a:prstGeom prst="rect">
              <a:avLst/>
            </a:prstGeom>
          </p:spPr>
          <p:txBody>
            <a:bodyPr vert="horz" wrap="square" lIns="0" tIns="10795" rIns="0" bIns="0" rtlCol="0">
              <a:spAutoFit/>
            </a:bodyPr>
            <a:lstStyle/>
            <a:p>
              <a:pPr marL="5776">
                <a:lnSpc>
                  <a:spcPct val="100000"/>
                </a:lnSpc>
                <a:spcBef>
                  <a:spcPts val="39"/>
                </a:spcBef>
              </a:pPr>
              <a:r>
                <a:rPr sz="227" spc="14" dirty="0">
                  <a:solidFill>
                    <a:srgbClr val="2F458B"/>
                  </a:solidFill>
                  <a:latin typeface="Arial"/>
                  <a:cs typeface="Arial"/>
                </a:rPr>
                <a:t>JELEN </a:t>
              </a:r>
              <a:r>
                <a:rPr sz="227" spc="16" dirty="0">
                  <a:solidFill>
                    <a:srgbClr val="2F458B"/>
                  </a:solidFill>
                  <a:latin typeface="Arial"/>
                  <a:cs typeface="Arial"/>
                </a:rPr>
                <a:t>SZAKMAI</a:t>
              </a:r>
              <a:r>
                <a:rPr sz="227" spc="-25" dirty="0">
                  <a:solidFill>
                    <a:srgbClr val="2F458B"/>
                  </a:solidFill>
                  <a:latin typeface="Arial"/>
                  <a:cs typeface="Arial"/>
                </a:rPr>
                <a:t> </a:t>
              </a:r>
              <a:r>
                <a:rPr sz="227" spc="14" dirty="0">
                  <a:solidFill>
                    <a:srgbClr val="2F458B"/>
                  </a:solidFill>
                  <a:latin typeface="Arial"/>
                  <a:cs typeface="Arial"/>
                </a:rPr>
                <a:t>ANYAG</a:t>
              </a:r>
              <a:endParaRPr sz="227" dirty="0">
                <a:latin typeface="Arial"/>
                <a:cs typeface="Arial"/>
              </a:endParaRPr>
            </a:p>
          </p:txBody>
        </p:sp>
        <p:sp>
          <p:nvSpPr>
            <p:cNvPr id="13" name="object 13">
              <a:extLst>
                <a:ext uri="{FF2B5EF4-FFF2-40B4-BE49-F238E27FC236}">
                  <a16:creationId xmlns:a16="http://schemas.microsoft.com/office/drawing/2014/main" id="{6DD5F6F1-D423-474A-8EAA-41F62EAF55C7}"/>
                </a:ext>
              </a:extLst>
            </p:cNvPr>
            <p:cNvSpPr txBox="1"/>
            <p:nvPr/>
          </p:nvSpPr>
          <p:spPr>
            <a:xfrm>
              <a:off x="17674773" y="10694819"/>
              <a:ext cx="869315" cy="100805"/>
            </a:xfrm>
            <a:prstGeom prst="rect">
              <a:avLst/>
            </a:prstGeom>
          </p:spPr>
          <p:txBody>
            <a:bodyPr vert="horz" wrap="square" lIns="0" tIns="10795" rIns="0" bIns="0" rtlCol="0">
              <a:spAutoFit/>
            </a:bodyPr>
            <a:lstStyle/>
            <a:p>
              <a:pPr marL="5776">
                <a:lnSpc>
                  <a:spcPct val="100000"/>
                </a:lnSpc>
                <a:spcBef>
                  <a:spcPts val="39"/>
                </a:spcBef>
              </a:pPr>
              <a:r>
                <a:rPr sz="227" spc="14" dirty="0">
                  <a:solidFill>
                    <a:srgbClr val="2F458B"/>
                  </a:solidFill>
                  <a:latin typeface="Arial"/>
                  <a:cs typeface="Arial"/>
                </a:rPr>
                <a:t>SZELLEMI</a:t>
              </a:r>
              <a:r>
                <a:rPr sz="227" dirty="0">
                  <a:solidFill>
                    <a:srgbClr val="2F458B"/>
                  </a:solidFill>
                  <a:latin typeface="Arial"/>
                  <a:cs typeface="Arial"/>
                </a:rPr>
                <a:t> </a:t>
              </a:r>
              <a:r>
                <a:rPr sz="227" spc="16" dirty="0">
                  <a:solidFill>
                    <a:srgbClr val="2F458B"/>
                  </a:solidFill>
                  <a:latin typeface="Arial"/>
                  <a:cs typeface="Arial"/>
                </a:rPr>
                <a:t>TULDAJDONA</a:t>
              </a:r>
              <a:endParaRPr sz="227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72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TWO_COLUMNS_1_1">
  <p:cSld name="TITLE_AND_TWO_COLUMNS_1_1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8"/>
          <p:cNvSpPr/>
          <p:nvPr/>
        </p:nvSpPr>
        <p:spPr>
          <a:xfrm>
            <a:off x="406949" y="352199"/>
            <a:ext cx="8330102" cy="4311002"/>
          </a:xfrm>
          <a:prstGeom prst="rect">
            <a:avLst/>
          </a:prstGeom>
          <a:noFill/>
          <a:ln w="38100" cap="flat" cmpd="sng">
            <a:solidFill>
              <a:srgbClr val="21AB5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48"/>
          <p:cNvSpPr txBox="1">
            <a:spLocks noGrp="1"/>
          </p:cNvSpPr>
          <p:nvPr>
            <p:ph type="title"/>
          </p:nvPr>
        </p:nvSpPr>
        <p:spPr>
          <a:xfrm>
            <a:off x="1105351" y="2765599"/>
            <a:ext cx="2113501" cy="644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1400"/>
              <a:buFont typeface="Poppins ExtraBold"/>
              <a:buNone/>
              <a:defRPr sz="1400">
                <a:solidFill>
                  <a:srgbClr val="18314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48"/>
          <p:cNvSpPr txBox="1">
            <a:spLocks noGrp="1"/>
          </p:cNvSpPr>
          <p:nvPr>
            <p:ph type="body" idx="1"/>
          </p:nvPr>
        </p:nvSpPr>
        <p:spPr>
          <a:xfrm>
            <a:off x="980600" y="3371050"/>
            <a:ext cx="2363100" cy="644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1200"/>
              <a:buFont typeface="Poppins Light"/>
              <a:buNone/>
              <a:defRPr sz="1200">
                <a:solidFill>
                  <a:srgbClr val="183148"/>
                </a:solidFill>
              </a:defRPr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1200"/>
              <a:buFont typeface="Poppins Light"/>
              <a:buNone/>
              <a:defRPr sz="1200">
                <a:solidFill>
                  <a:srgbClr val="183148"/>
                </a:solidFill>
              </a:defRPr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1200"/>
              <a:buFont typeface="Poppins Light"/>
              <a:buNone/>
              <a:defRPr sz="1200">
                <a:solidFill>
                  <a:srgbClr val="183148"/>
                </a:solidFill>
              </a:defRPr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1200"/>
              <a:buFont typeface="Poppins Light"/>
              <a:buNone/>
              <a:defRPr sz="1200">
                <a:solidFill>
                  <a:srgbClr val="183148"/>
                </a:solidFill>
              </a:defRPr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1200"/>
              <a:buFont typeface="Poppins Light"/>
              <a:buNone/>
              <a:defRPr sz="1200">
                <a:solidFill>
                  <a:srgbClr val="183148"/>
                </a:solidFill>
              </a:defRPr>
            </a:lvl5pPr>
            <a:lvl6pPr marL="2743200" lvl="5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cxnSp>
        <p:nvCxnSpPr>
          <p:cNvPr id="134" name="Google Shape;134;p48"/>
          <p:cNvCxnSpPr/>
          <p:nvPr/>
        </p:nvCxnSpPr>
        <p:spPr>
          <a:xfrm>
            <a:off x="3343595" y="1602675"/>
            <a:ext cx="0" cy="2459701"/>
          </a:xfrm>
          <a:prstGeom prst="straightConnector1">
            <a:avLst/>
          </a:prstGeom>
          <a:noFill/>
          <a:ln w="38100" cap="flat" cmpd="sng">
            <a:solidFill>
              <a:srgbClr val="21AB5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5" name="Google Shape;135;p48"/>
          <p:cNvCxnSpPr/>
          <p:nvPr/>
        </p:nvCxnSpPr>
        <p:spPr>
          <a:xfrm>
            <a:off x="5739195" y="1602675"/>
            <a:ext cx="0" cy="2459701"/>
          </a:xfrm>
          <a:prstGeom prst="straightConnector1">
            <a:avLst/>
          </a:prstGeom>
          <a:noFill/>
          <a:ln w="38100" cap="flat" cmpd="sng">
            <a:solidFill>
              <a:srgbClr val="21AB5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6" name="Google Shape;136;p48"/>
          <p:cNvCxnSpPr/>
          <p:nvPr/>
        </p:nvCxnSpPr>
        <p:spPr>
          <a:xfrm>
            <a:off x="4233901" y="1120476"/>
            <a:ext cx="670040" cy="0"/>
          </a:xfrm>
          <a:prstGeom prst="straightConnector1">
            <a:avLst/>
          </a:prstGeom>
          <a:noFill/>
          <a:ln w="76200" cap="flat" cmpd="sng">
            <a:solidFill>
              <a:srgbClr val="21AB5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7" name="Google Shape;137;p48"/>
          <p:cNvCxnSpPr/>
          <p:nvPr/>
        </p:nvCxnSpPr>
        <p:spPr>
          <a:xfrm>
            <a:off x="1050449" y="2918000"/>
            <a:ext cx="7060154" cy="0"/>
          </a:xfrm>
          <a:prstGeom prst="straightConnector1">
            <a:avLst/>
          </a:prstGeom>
          <a:noFill/>
          <a:ln w="38100" cap="flat" cmpd="sng">
            <a:solidFill>
              <a:srgbClr val="21AB5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8" name="Google Shape;138;p48"/>
          <p:cNvSpPr txBox="1">
            <a:spLocks noGrp="1"/>
          </p:cNvSpPr>
          <p:nvPr>
            <p:ph type="sldNum" idx="12"/>
          </p:nvPr>
        </p:nvSpPr>
        <p:spPr>
          <a:xfrm>
            <a:off x="8548658" y="4661912"/>
            <a:ext cx="332863" cy="396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200"/>
              <a:buFont typeface="Poppins"/>
              <a:buNone/>
              <a:defRPr>
                <a:solidFill>
                  <a:srgbClr val="CCCCCC"/>
                </a:solidFill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200"/>
              <a:buFont typeface="Poppins"/>
              <a:buNone/>
              <a:defRPr>
                <a:solidFill>
                  <a:srgbClr val="CCCCCC"/>
                </a:solidFill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200"/>
              <a:buFont typeface="Poppins"/>
              <a:buNone/>
              <a:defRPr>
                <a:solidFill>
                  <a:srgbClr val="CCCCCC"/>
                </a:solidFill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200"/>
              <a:buFont typeface="Poppins"/>
              <a:buNone/>
              <a:defRPr>
                <a:solidFill>
                  <a:srgbClr val="CCCCCC"/>
                </a:solidFill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200"/>
              <a:buFont typeface="Poppins"/>
              <a:buNone/>
              <a:defRPr>
                <a:solidFill>
                  <a:srgbClr val="CCCCCC"/>
                </a:solidFill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200"/>
              <a:buFont typeface="Poppins"/>
              <a:buNone/>
              <a:defRPr>
                <a:solidFill>
                  <a:srgbClr val="CCCCCC"/>
                </a:solidFill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200"/>
              <a:buFont typeface="Poppins"/>
              <a:buNone/>
              <a:defRPr>
                <a:solidFill>
                  <a:srgbClr val="CCCCCC"/>
                </a:solidFill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200"/>
              <a:buFont typeface="Poppins"/>
              <a:buNone/>
              <a:defRPr>
                <a:solidFill>
                  <a:srgbClr val="CCCCCC"/>
                </a:solidFill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200"/>
              <a:buFont typeface="Poppins"/>
              <a:buNone/>
              <a:defRPr>
                <a:solidFill>
                  <a:srgbClr val="CCCCCC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200" b="0" i="0" u="none" strike="noStrike" cap="none"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39" name="Google Shape;139;p48" descr="renohub_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51400" y="4062376"/>
            <a:ext cx="1463689" cy="492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215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BODY">
  <p:cSld name="1_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7"/>
          <p:cNvSpPr/>
          <p:nvPr/>
        </p:nvSpPr>
        <p:spPr>
          <a:xfrm>
            <a:off x="406950" y="352199"/>
            <a:ext cx="8330103" cy="4311002"/>
          </a:xfrm>
          <a:prstGeom prst="rect">
            <a:avLst/>
          </a:prstGeom>
          <a:noFill/>
          <a:ln w="38100" cap="flat" cmpd="sng">
            <a:solidFill>
              <a:srgbClr val="21AB5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37"/>
          <p:cNvSpPr txBox="1">
            <a:spLocks noGrp="1"/>
          </p:cNvSpPr>
          <p:nvPr>
            <p:ph type="title"/>
          </p:nvPr>
        </p:nvSpPr>
        <p:spPr>
          <a:xfrm>
            <a:off x="0" y="216226"/>
            <a:ext cx="9144000" cy="913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2200"/>
              <a:buFont typeface="Poppins ExtraBold"/>
              <a:buNone/>
              <a:defRPr sz="2200">
                <a:solidFill>
                  <a:srgbClr val="18314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7"/>
          <p:cNvSpPr txBox="1">
            <a:spLocks noGrp="1"/>
          </p:cNvSpPr>
          <p:nvPr>
            <p:ph type="body" idx="1"/>
          </p:nvPr>
        </p:nvSpPr>
        <p:spPr>
          <a:xfrm>
            <a:off x="1454052" y="1904925"/>
            <a:ext cx="5877001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A4A4A"/>
                </a:solidFill>
              </a:defRPr>
            </a:lvl1pPr>
            <a:lvl2pPr marL="914400" lvl="1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A4A4A"/>
                </a:solidFill>
              </a:defRPr>
            </a:lvl2pPr>
            <a:lvl3pPr marL="1371600" lvl="2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A4A4A"/>
                </a:solidFill>
              </a:defRPr>
            </a:lvl3pPr>
            <a:lvl4pPr marL="1828800" lvl="3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A4A4A"/>
                </a:solidFill>
              </a:defRPr>
            </a:lvl4pPr>
            <a:lvl5pPr marL="2286000" lvl="4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A4A4A"/>
                </a:solidFill>
              </a:defRPr>
            </a:lvl5pPr>
            <a:lvl6pPr marL="2743200" lvl="5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cxnSp>
        <p:nvCxnSpPr>
          <p:cNvPr id="17" name="Google Shape;17;p37"/>
          <p:cNvCxnSpPr/>
          <p:nvPr/>
        </p:nvCxnSpPr>
        <p:spPr>
          <a:xfrm>
            <a:off x="4233901" y="1223602"/>
            <a:ext cx="676201" cy="1"/>
          </a:xfrm>
          <a:prstGeom prst="straightConnector1">
            <a:avLst/>
          </a:prstGeom>
          <a:noFill/>
          <a:ln w="76200" cap="flat" cmpd="sng">
            <a:solidFill>
              <a:srgbClr val="21AB5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7"/>
          <p:cNvSpPr txBox="1">
            <a:spLocks noGrp="1"/>
          </p:cNvSpPr>
          <p:nvPr>
            <p:ph type="sldNum" idx="12"/>
          </p:nvPr>
        </p:nvSpPr>
        <p:spPr>
          <a:xfrm>
            <a:off x="8548659" y="4675367"/>
            <a:ext cx="39623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200"/>
              <a:buFont typeface="Poppins"/>
              <a:buNone/>
              <a:defRPr>
                <a:solidFill>
                  <a:srgbClr val="CCCCCC"/>
                </a:solidFill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200"/>
              <a:buFont typeface="Poppins"/>
              <a:buNone/>
              <a:defRPr>
                <a:solidFill>
                  <a:srgbClr val="CCCCCC"/>
                </a:solidFill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200"/>
              <a:buFont typeface="Poppins"/>
              <a:buNone/>
              <a:defRPr>
                <a:solidFill>
                  <a:srgbClr val="CCCCCC"/>
                </a:solidFill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200"/>
              <a:buFont typeface="Poppins"/>
              <a:buNone/>
              <a:defRPr>
                <a:solidFill>
                  <a:srgbClr val="CCCCCC"/>
                </a:solidFill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200"/>
              <a:buFont typeface="Poppins"/>
              <a:buNone/>
              <a:defRPr>
                <a:solidFill>
                  <a:srgbClr val="CCCCCC"/>
                </a:solidFill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200"/>
              <a:buFont typeface="Poppins"/>
              <a:buNone/>
              <a:defRPr>
                <a:solidFill>
                  <a:srgbClr val="CCCCCC"/>
                </a:solidFill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200"/>
              <a:buFont typeface="Poppins"/>
              <a:buNone/>
              <a:defRPr>
                <a:solidFill>
                  <a:srgbClr val="CCCCCC"/>
                </a:solidFill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200"/>
              <a:buFont typeface="Poppins"/>
              <a:buNone/>
              <a:defRPr>
                <a:solidFill>
                  <a:srgbClr val="CCCCCC"/>
                </a:solidFill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200"/>
              <a:buFont typeface="Poppins"/>
              <a:buNone/>
              <a:defRPr>
                <a:solidFill>
                  <a:srgbClr val="CCCCCC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 sz="1200" b="0" i="0" u="none" strike="noStrike" cap="none">
              <a:latin typeface="Poppins"/>
              <a:ea typeface="Poppins"/>
              <a:cs typeface="Poppins"/>
              <a:sym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412763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51;p8"/>
          <p:cNvSpPr/>
          <p:nvPr/>
        </p:nvSpPr>
        <p:spPr>
          <a:xfrm>
            <a:off x="406950" y="352199"/>
            <a:ext cx="8330103" cy="4311002"/>
          </a:xfrm>
          <a:prstGeom prst="rect">
            <a:avLst/>
          </a:prstGeom>
          <a:ln w="38100">
            <a:solidFill>
              <a:srgbClr val="21AB51"/>
            </a:solidFill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3" name="Címszöveg"/>
          <p:cNvSpPr txBox="1">
            <a:spLocks noGrp="1"/>
          </p:cNvSpPr>
          <p:nvPr>
            <p:ph type="title"/>
          </p:nvPr>
        </p:nvSpPr>
        <p:spPr>
          <a:xfrm>
            <a:off x="0" y="216226"/>
            <a:ext cx="9144000" cy="91380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200">
                <a:solidFill>
                  <a:srgbClr val="183148"/>
                </a:solidFill>
              </a:defRPr>
            </a:lvl1pPr>
          </a:lstStyle>
          <a:p>
            <a:r>
              <a:t>Címszöveg</a:t>
            </a:r>
          </a:p>
        </p:txBody>
      </p:sp>
      <p:sp>
        <p:nvSpPr>
          <p:cNvPr id="74" name="1. szövegtörzsszint…"/>
          <p:cNvSpPr txBox="1">
            <a:spLocks noGrp="1"/>
          </p:cNvSpPr>
          <p:nvPr>
            <p:ph type="body" sz="half" idx="1"/>
          </p:nvPr>
        </p:nvSpPr>
        <p:spPr>
          <a:xfrm>
            <a:off x="1454052" y="1904925"/>
            <a:ext cx="5877001" cy="2502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>
                <a:solidFill>
                  <a:srgbClr val="4A4A4A"/>
                </a:solidFill>
              </a:defRPr>
            </a:lvl1pPr>
            <a:lvl2pPr algn="ctr">
              <a:defRPr>
                <a:solidFill>
                  <a:srgbClr val="4A4A4A"/>
                </a:solidFill>
              </a:defRPr>
            </a:lvl2pPr>
            <a:lvl3pPr algn="ctr">
              <a:defRPr>
                <a:solidFill>
                  <a:srgbClr val="4A4A4A"/>
                </a:solidFill>
              </a:defRPr>
            </a:lvl3pPr>
            <a:lvl4pPr algn="ctr">
              <a:defRPr>
                <a:solidFill>
                  <a:srgbClr val="4A4A4A"/>
                </a:solidFill>
              </a:defRPr>
            </a:lvl4pPr>
            <a:lvl5pPr algn="ctr">
              <a:defRPr>
                <a:solidFill>
                  <a:srgbClr val="4A4A4A"/>
                </a:solidFill>
              </a:defRPr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75" name="Google Shape;55;p8"/>
          <p:cNvSpPr/>
          <p:nvPr/>
        </p:nvSpPr>
        <p:spPr>
          <a:xfrm>
            <a:off x="4233901" y="1223602"/>
            <a:ext cx="676201" cy="1"/>
          </a:xfrm>
          <a:prstGeom prst="line">
            <a:avLst/>
          </a:prstGeom>
          <a:ln w="76200">
            <a:solidFill>
              <a:srgbClr val="21AB51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Diasorszám"/>
          <p:cNvSpPr txBox="1">
            <a:spLocks noGrp="1"/>
          </p:cNvSpPr>
          <p:nvPr>
            <p:ph type="sldNum" sz="quarter" idx="2"/>
          </p:nvPr>
        </p:nvSpPr>
        <p:spPr>
          <a:xfrm>
            <a:off x="8548659" y="4675367"/>
            <a:ext cx="396230" cy="369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68;p11"/>
          <p:cNvSpPr/>
          <p:nvPr/>
        </p:nvSpPr>
        <p:spPr>
          <a:xfrm>
            <a:off x="406950" y="352199"/>
            <a:ext cx="8330103" cy="4311002"/>
          </a:xfrm>
          <a:prstGeom prst="rect">
            <a:avLst/>
          </a:prstGeom>
          <a:ln w="38100">
            <a:solidFill>
              <a:srgbClr val="21AB51"/>
            </a:solidFill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5" name="Google Shape;69;p11"/>
          <p:cNvSpPr/>
          <p:nvPr/>
        </p:nvSpPr>
        <p:spPr>
          <a:xfrm>
            <a:off x="4550552" y="1941425"/>
            <a:ext cx="1" cy="1927501"/>
          </a:xfrm>
          <a:prstGeom prst="line">
            <a:avLst/>
          </a:prstGeom>
          <a:ln w="38100">
            <a:solidFill>
              <a:srgbClr val="21AB51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Címszöveg"/>
          <p:cNvSpPr txBox="1">
            <a:spLocks noGrp="1"/>
          </p:cNvSpPr>
          <p:nvPr>
            <p:ph type="title"/>
          </p:nvPr>
        </p:nvSpPr>
        <p:spPr>
          <a:xfrm>
            <a:off x="1113227" y="1571550"/>
            <a:ext cx="3169501" cy="6447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800">
                <a:solidFill>
                  <a:srgbClr val="183148"/>
                </a:solidFill>
              </a:defRPr>
            </a:lvl1pPr>
          </a:lstStyle>
          <a:p>
            <a:r>
              <a:t>Címszöveg</a:t>
            </a:r>
          </a:p>
        </p:txBody>
      </p:sp>
      <p:sp>
        <p:nvSpPr>
          <p:cNvPr id="107" name="1. szövegtörzsszint…"/>
          <p:cNvSpPr txBox="1">
            <a:spLocks noGrp="1"/>
          </p:cNvSpPr>
          <p:nvPr>
            <p:ph type="body" sz="quarter" idx="1"/>
          </p:nvPr>
        </p:nvSpPr>
        <p:spPr>
          <a:xfrm>
            <a:off x="1113230" y="2177002"/>
            <a:ext cx="3101401" cy="1112401"/>
          </a:xfrm>
          <a:prstGeom prst="rect">
            <a:avLst/>
          </a:prstGeom>
        </p:spPr>
        <p:txBody>
          <a:bodyPr>
            <a:normAutofit/>
          </a:bodyPr>
          <a:lstStyle>
            <a:lvl1pPr marL="317500" indent="-177800">
              <a:buClrTx/>
              <a:buSzTx/>
              <a:buFontTx/>
              <a:buNone/>
              <a:defRPr>
                <a:solidFill>
                  <a:srgbClr val="4A4A4A"/>
                </a:solidFill>
              </a:defRPr>
            </a:lvl1pPr>
            <a:lvl2pPr marL="317500" indent="279400">
              <a:buClrTx/>
              <a:buSzTx/>
              <a:buFontTx/>
              <a:buNone/>
              <a:defRPr>
                <a:solidFill>
                  <a:srgbClr val="4A4A4A"/>
                </a:solidFill>
              </a:defRPr>
            </a:lvl2pPr>
            <a:lvl3pPr marL="317500" indent="742950">
              <a:buClrTx/>
              <a:buSzTx/>
              <a:buFontTx/>
              <a:buNone/>
              <a:defRPr>
                <a:solidFill>
                  <a:srgbClr val="4A4A4A"/>
                </a:solidFill>
              </a:defRPr>
            </a:lvl3pPr>
            <a:lvl4pPr marL="317500" indent="1200150">
              <a:buClrTx/>
              <a:buSzTx/>
              <a:buFontTx/>
              <a:buNone/>
              <a:defRPr>
                <a:solidFill>
                  <a:srgbClr val="4A4A4A"/>
                </a:solidFill>
              </a:defRPr>
            </a:lvl4pPr>
            <a:lvl5pPr marL="317500" indent="1663700">
              <a:buClrTx/>
              <a:buSzTx/>
              <a:buFontTx/>
              <a:buNone/>
              <a:defRPr>
                <a:solidFill>
                  <a:srgbClr val="4A4A4A"/>
                </a:solidFill>
              </a:defRPr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108" name="Diasorszám"/>
          <p:cNvSpPr txBox="1">
            <a:spLocks noGrp="1"/>
          </p:cNvSpPr>
          <p:nvPr>
            <p:ph type="sldNum" sz="quarter" idx="2"/>
          </p:nvPr>
        </p:nvSpPr>
        <p:spPr>
          <a:xfrm>
            <a:off x="8548659" y="4675367"/>
            <a:ext cx="396230" cy="369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9D9D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38;p19"/>
          <p:cNvSpPr/>
          <p:nvPr/>
        </p:nvSpPr>
        <p:spPr>
          <a:xfrm>
            <a:off x="406950" y="416250"/>
            <a:ext cx="8330103" cy="431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90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_1_1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153;p22"/>
          <p:cNvSpPr/>
          <p:nvPr/>
        </p:nvSpPr>
        <p:spPr>
          <a:xfrm>
            <a:off x="5200424" y="-11151"/>
            <a:ext cx="3954901" cy="5218802"/>
          </a:xfrm>
          <a:prstGeom prst="rect">
            <a:avLst/>
          </a:prstGeom>
          <a:solidFill>
            <a:srgbClr val="E7EFF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20" name="Diasorszám"/>
          <p:cNvSpPr txBox="1">
            <a:spLocks noGrp="1"/>
          </p:cNvSpPr>
          <p:nvPr>
            <p:ph type="sldNum" sz="quarter" idx="2"/>
          </p:nvPr>
        </p:nvSpPr>
        <p:spPr>
          <a:xfrm>
            <a:off x="8548659" y="4675367"/>
            <a:ext cx="396230" cy="369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9D9D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166;p25"/>
          <p:cNvSpPr/>
          <p:nvPr/>
        </p:nvSpPr>
        <p:spPr>
          <a:xfrm>
            <a:off x="-73650" y="-11151"/>
            <a:ext cx="9228903" cy="5218802"/>
          </a:xfrm>
          <a:prstGeom prst="rect">
            <a:avLst/>
          </a:prstGeom>
          <a:solidFill>
            <a:srgbClr val="E7EFF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48" name="Google Shape;167;p25"/>
          <p:cNvSpPr/>
          <p:nvPr/>
        </p:nvSpPr>
        <p:spPr>
          <a:xfrm>
            <a:off x="1430399" y="653850"/>
            <a:ext cx="6283203" cy="3835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49" name="Google Shape;168;p25"/>
          <p:cNvSpPr/>
          <p:nvPr/>
        </p:nvSpPr>
        <p:spPr>
          <a:xfrm>
            <a:off x="1430399" y="1371451"/>
            <a:ext cx="1147203" cy="399001"/>
          </a:xfrm>
          <a:prstGeom prst="rect">
            <a:avLst/>
          </a:prstGeom>
          <a:solidFill>
            <a:srgbClr val="21AB5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50" name="Címszöveg"/>
          <p:cNvSpPr txBox="1">
            <a:spLocks noGrp="1"/>
          </p:cNvSpPr>
          <p:nvPr>
            <p:ph type="title"/>
          </p:nvPr>
        </p:nvSpPr>
        <p:spPr>
          <a:xfrm>
            <a:off x="2675901" y="1220035"/>
            <a:ext cx="3926100" cy="482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Címszöveg</a:t>
            </a:r>
          </a:p>
        </p:txBody>
      </p:sp>
      <p:sp>
        <p:nvSpPr>
          <p:cNvPr id="251" name="1. szövegtörzsszint…"/>
          <p:cNvSpPr txBox="1">
            <a:spLocks noGrp="1"/>
          </p:cNvSpPr>
          <p:nvPr>
            <p:ph type="body" sz="quarter" idx="1"/>
          </p:nvPr>
        </p:nvSpPr>
        <p:spPr>
          <a:xfrm>
            <a:off x="2675902" y="2547751"/>
            <a:ext cx="3136201" cy="1941901"/>
          </a:xfrm>
          <a:prstGeom prst="rect">
            <a:avLst/>
          </a:prstGeom>
        </p:spPr>
        <p:txBody>
          <a:bodyPr>
            <a:normAutofit/>
          </a:bodyPr>
          <a:lstStyle>
            <a:lvl1pPr marL="317500" indent="-177800">
              <a:buClrTx/>
              <a:buSzTx/>
              <a:buFontTx/>
              <a:buNone/>
            </a:lvl1pPr>
            <a:lvl2pPr marL="317500" indent="279400">
              <a:buClrTx/>
              <a:buSzTx/>
              <a:buFontTx/>
              <a:buNone/>
            </a:lvl2pPr>
            <a:lvl3pPr marL="317500" indent="742950">
              <a:buClrTx/>
              <a:buSzTx/>
              <a:buFontTx/>
              <a:buNone/>
            </a:lvl3pPr>
            <a:lvl4pPr marL="317500" indent="1200150">
              <a:buClrTx/>
              <a:buSzTx/>
              <a:buFontTx/>
              <a:buNone/>
            </a:lvl4pPr>
            <a:lvl5pPr marL="317500" indent="1663700">
              <a:buClrTx/>
              <a:buSzTx/>
              <a:buFontTx/>
              <a:buNone/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252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_1_1_1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177;p27"/>
          <p:cNvSpPr/>
          <p:nvPr/>
        </p:nvSpPr>
        <p:spPr>
          <a:xfrm>
            <a:off x="406950" y="416250"/>
            <a:ext cx="8330103" cy="4311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70" name="Címszöveg"/>
          <p:cNvSpPr txBox="1">
            <a:spLocks noGrp="1"/>
          </p:cNvSpPr>
          <p:nvPr>
            <p:ph type="title"/>
          </p:nvPr>
        </p:nvSpPr>
        <p:spPr>
          <a:xfrm>
            <a:off x="783524" y="621502"/>
            <a:ext cx="7618203" cy="393601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t>Címszöveg</a:t>
            </a:r>
          </a:p>
        </p:txBody>
      </p:sp>
      <p:sp>
        <p:nvSpPr>
          <p:cNvPr id="271" name="Diasorszám"/>
          <p:cNvSpPr txBox="1">
            <a:spLocks noGrp="1"/>
          </p:cNvSpPr>
          <p:nvPr>
            <p:ph type="sldNum" sz="quarter" idx="2"/>
          </p:nvPr>
        </p:nvSpPr>
        <p:spPr>
          <a:xfrm>
            <a:off x="8548659" y="4675367"/>
            <a:ext cx="396230" cy="369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szöveg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/>
          <a:lstStyle/>
          <a:p>
            <a:r>
              <a:t>Címszöveg</a:t>
            </a:r>
          </a:p>
        </p:txBody>
      </p:sp>
      <p:sp>
        <p:nvSpPr>
          <p:cNvPr id="3" name="1. szövegtörzsszint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/>
          <a:lstStyle/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4" name="Diasorszám"/>
          <p:cNvSpPr txBox="1">
            <a:spLocks noGrp="1"/>
          </p:cNvSpPr>
          <p:nvPr>
            <p:ph type="sldNum" sz="quarter" idx="2"/>
          </p:nvPr>
        </p:nvSpPr>
        <p:spPr>
          <a:xfrm>
            <a:off x="6553200" y="4582613"/>
            <a:ext cx="396230" cy="369300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8" r:id="rId3"/>
    <p:sldLayoutId id="2147483665" r:id="rId4"/>
    <p:sldLayoutId id="2147483666" r:id="rId5"/>
    <p:sldLayoutId id="2147483669" r:id="rId6"/>
    <p:sldLayoutId id="2147483672" r:id="rId7"/>
    <p:sldLayoutId id="2147483674" r:id="rId8"/>
    <p:sldLayoutId id="2147483675" r:id="rId9"/>
    <p:sldLayoutId id="2147483696" r:id="rId10"/>
    <p:sldLayoutId id="2147483697" r:id="rId11"/>
    <p:sldLayoutId id="2147483698" r:id="rId1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34343"/>
          </a:solidFill>
          <a:uFillTx/>
          <a:latin typeface="Poppins ExtraBold"/>
          <a:ea typeface="Poppins ExtraBold"/>
          <a:cs typeface="Poppins ExtraBold"/>
          <a:sym typeface="Poppins ExtraBold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34343"/>
          </a:solidFill>
          <a:uFillTx/>
          <a:latin typeface="Poppins ExtraBold"/>
          <a:ea typeface="Poppins ExtraBold"/>
          <a:cs typeface="Poppins ExtraBold"/>
          <a:sym typeface="Poppins ExtraBold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34343"/>
          </a:solidFill>
          <a:uFillTx/>
          <a:latin typeface="Poppins ExtraBold"/>
          <a:ea typeface="Poppins ExtraBold"/>
          <a:cs typeface="Poppins ExtraBold"/>
          <a:sym typeface="Poppins ExtraBold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34343"/>
          </a:solidFill>
          <a:uFillTx/>
          <a:latin typeface="Poppins ExtraBold"/>
          <a:ea typeface="Poppins ExtraBold"/>
          <a:cs typeface="Poppins ExtraBold"/>
          <a:sym typeface="Poppins ExtraBold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34343"/>
          </a:solidFill>
          <a:uFillTx/>
          <a:latin typeface="Poppins ExtraBold"/>
          <a:ea typeface="Poppins ExtraBold"/>
          <a:cs typeface="Poppins ExtraBold"/>
          <a:sym typeface="Poppins ExtraBold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34343"/>
          </a:solidFill>
          <a:uFillTx/>
          <a:latin typeface="Poppins ExtraBold"/>
          <a:ea typeface="Poppins ExtraBold"/>
          <a:cs typeface="Poppins ExtraBold"/>
          <a:sym typeface="Poppins ExtraBold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34343"/>
          </a:solidFill>
          <a:uFillTx/>
          <a:latin typeface="Poppins ExtraBold"/>
          <a:ea typeface="Poppins ExtraBold"/>
          <a:cs typeface="Poppins ExtraBold"/>
          <a:sym typeface="Poppins ExtraBold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34343"/>
          </a:solidFill>
          <a:uFillTx/>
          <a:latin typeface="Poppins ExtraBold"/>
          <a:ea typeface="Poppins ExtraBold"/>
          <a:cs typeface="Poppins ExtraBold"/>
          <a:sym typeface="Poppins ExtraBold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34343"/>
          </a:solidFill>
          <a:uFillTx/>
          <a:latin typeface="Poppins ExtraBold"/>
          <a:ea typeface="Poppins ExtraBold"/>
          <a:cs typeface="Poppins ExtraBold"/>
          <a:sym typeface="Poppins ExtraBold"/>
        </a:defRPr>
      </a:lvl9pPr>
    </p:titleStyle>
    <p:bodyStyle>
      <a:lvl1pPr marL="457200" marR="0" indent="-3175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999999"/>
        </a:buClr>
        <a:buSzPts val="1400"/>
        <a:buFont typeface="Helvetica"/>
        <a:buChar char="●"/>
        <a:tabLst/>
        <a:defRPr sz="1400" b="0" i="0" u="none" strike="noStrike" cap="none" spc="0" baseline="0">
          <a:ln>
            <a:noFill/>
          </a:ln>
          <a:solidFill>
            <a:srgbClr val="999999"/>
          </a:solidFill>
          <a:uFillTx/>
          <a:latin typeface="Poppins Light"/>
          <a:ea typeface="Poppins Light"/>
          <a:cs typeface="Poppins Light"/>
          <a:sym typeface="Poppins Light"/>
        </a:defRPr>
      </a:lvl1pPr>
      <a:lvl2pPr marL="914400" marR="0" indent="-3175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999999"/>
        </a:buClr>
        <a:buSzPts val="1400"/>
        <a:buFont typeface="Helvetica"/>
        <a:buChar char="○"/>
        <a:tabLst/>
        <a:defRPr sz="1400" b="0" i="0" u="none" strike="noStrike" cap="none" spc="0" baseline="0">
          <a:ln>
            <a:noFill/>
          </a:ln>
          <a:solidFill>
            <a:srgbClr val="999999"/>
          </a:solidFill>
          <a:uFillTx/>
          <a:latin typeface="Poppins Light"/>
          <a:ea typeface="Poppins Light"/>
          <a:cs typeface="Poppins Light"/>
          <a:sym typeface="Poppins Light"/>
        </a:defRPr>
      </a:lvl2pPr>
      <a:lvl3pPr marL="1395534" marR="0" indent="-335084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999999"/>
        </a:buClr>
        <a:buSzPts val="1400"/>
        <a:buFont typeface="Helvetica"/>
        <a:buChar char="■"/>
        <a:tabLst/>
        <a:defRPr sz="1400" b="0" i="0" u="none" strike="noStrike" cap="none" spc="0" baseline="0">
          <a:ln>
            <a:noFill/>
          </a:ln>
          <a:solidFill>
            <a:srgbClr val="999999"/>
          </a:solidFill>
          <a:uFillTx/>
          <a:latin typeface="Poppins Light"/>
          <a:ea typeface="Poppins Light"/>
          <a:cs typeface="Poppins Light"/>
          <a:sym typeface="Poppins Light"/>
        </a:defRPr>
      </a:lvl3pPr>
      <a:lvl4pPr marL="1852734" marR="0" indent="-335084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999999"/>
        </a:buClr>
        <a:buSzPts val="1400"/>
        <a:buFont typeface="Helvetica"/>
        <a:buChar char="●"/>
        <a:tabLst/>
        <a:defRPr sz="1400" b="0" i="0" u="none" strike="noStrike" cap="none" spc="0" baseline="0">
          <a:ln>
            <a:noFill/>
          </a:ln>
          <a:solidFill>
            <a:srgbClr val="999999"/>
          </a:solidFill>
          <a:uFillTx/>
          <a:latin typeface="Poppins Light"/>
          <a:ea typeface="Poppins Light"/>
          <a:cs typeface="Poppins Light"/>
          <a:sym typeface="Poppins Light"/>
        </a:defRPr>
      </a:lvl4pPr>
      <a:lvl5pPr marL="2336800" marR="0" indent="-355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999999"/>
        </a:buClr>
        <a:buSzPts val="1400"/>
        <a:buFont typeface="Helvetica"/>
        <a:buChar char="○"/>
        <a:tabLst/>
        <a:defRPr sz="1400" b="0" i="0" u="none" strike="noStrike" cap="none" spc="0" baseline="0">
          <a:ln>
            <a:noFill/>
          </a:ln>
          <a:solidFill>
            <a:srgbClr val="999999"/>
          </a:solidFill>
          <a:uFillTx/>
          <a:latin typeface="Poppins Light"/>
          <a:ea typeface="Poppins Light"/>
          <a:cs typeface="Poppins Light"/>
          <a:sym typeface="Poppins Light"/>
        </a:defRPr>
      </a:lvl5pPr>
      <a:lvl6pPr marL="2794000" marR="0" indent="-355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999999"/>
        </a:buClr>
        <a:buSzPts val="1400"/>
        <a:buFont typeface="Helvetica"/>
        <a:buChar char="■"/>
        <a:tabLst/>
        <a:defRPr sz="1400" b="0" i="0" u="none" strike="noStrike" cap="none" spc="0" baseline="0">
          <a:ln>
            <a:noFill/>
          </a:ln>
          <a:solidFill>
            <a:srgbClr val="999999"/>
          </a:solidFill>
          <a:uFillTx/>
          <a:latin typeface="Poppins Light"/>
          <a:ea typeface="Poppins Light"/>
          <a:cs typeface="Poppins Light"/>
          <a:sym typeface="Poppins Light"/>
        </a:defRPr>
      </a:lvl6pPr>
      <a:lvl7pPr marL="3281795" marR="0" indent="-379845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999999"/>
        </a:buClr>
        <a:buSzPts val="1400"/>
        <a:buFont typeface="Helvetica"/>
        <a:buChar char="●"/>
        <a:tabLst/>
        <a:defRPr sz="1400" b="0" i="0" u="none" strike="noStrike" cap="none" spc="0" baseline="0">
          <a:ln>
            <a:noFill/>
          </a:ln>
          <a:solidFill>
            <a:srgbClr val="999999"/>
          </a:solidFill>
          <a:uFillTx/>
          <a:latin typeface="Poppins Light"/>
          <a:ea typeface="Poppins Light"/>
          <a:cs typeface="Poppins Light"/>
          <a:sym typeface="Poppins Light"/>
        </a:defRPr>
      </a:lvl7pPr>
      <a:lvl8pPr marL="3738995" marR="0" indent="-379845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999999"/>
        </a:buClr>
        <a:buSzPts val="1400"/>
        <a:buFont typeface="Helvetica"/>
        <a:buChar char="○"/>
        <a:tabLst/>
        <a:defRPr sz="1400" b="0" i="0" u="none" strike="noStrike" cap="none" spc="0" baseline="0">
          <a:ln>
            <a:noFill/>
          </a:ln>
          <a:solidFill>
            <a:srgbClr val="999999"/>
          </a:solidFill>
          <a:uFillTx/>
          <a:latin typeface="Poppins Light"/>
          <a:ea typeface="Poppins Light"/>
          <a:cs typeface="Poppins Light"/>
          <a:sym typeface="Poppins Light"/>
        </a:defRPr>
      </a:lvl8pPr>
      <a:lvl9pPr marL="4231640" marR="0" indent="-40894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999999"/>
        </a:buClr>
        <a:buSzPts val="1400"/>
        <a:buFont typeface="Helvetica"/>
        <a:buChar char="■"/>
        <a:tabLst/>
        <a:defRPr sz="1400" b="0" i="0" u="none" strike="noStrike" cap="none" spc="0" baseline="0">
          <a:ln>
            <a:noFill/>
          </a:ln>
          <a:solidFill>
            <a:srgbClr val="999999"/>
          </a:solidFill>
          <a:uFillTx/>
          <a:latin typeface="Poppins Light"/>
          <a:ea typeface="Poppins Light"/>
          <a:cs typeface="Poppins Light"/>
          <a:sym typeface="Poppins Light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oppins Regular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oppins Regular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oppins Regular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oppins Regular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oppins Regular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oppins Regular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oppins Regular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oppins Regular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oppins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8/10/relationships/comments" Target="../comments/modernComment_102_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D6_A65D407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D5_8B3DF0AC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D9_2DF1D5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microsoft.com/office/2018/10/relationships/comments" Target="../comments/modernComment_1CE_66C8B3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CF_1AEB557A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B2_5D6E23FD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4_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189;p30"/>
          <p:cNvSpPr txBox="1">
            <a:spLocks noGrp="1"/>
          </p:cNvSpPr>
          <p:nvPr>
            <p:ph type="title"/>
          </p:nvPr>
        </p:nvSpPr>
        <p:spPr>
          <a:xfrm>
            <a:off x="755576" y="1059584"/>
            <a:ext cx="4464496" cy="875701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15000"/>
              </a:lnSpc>
            </a:lvl1pPr>
          </a:lstStyle>
          <a:p>
            <a:r>
              <a:rPr lang="hu-HU" sz="2800" dirty="0" err="1"/>
              <a:t>One</a:t>
            </a:r>
            <a:r>
              <a:rPr lang="hu-HU" sz="2800" dirty="0"/>
              <a:t>-Stop-Shop </a:t>
            </a:r>
            <a:r>
              <a:rPr lang="hu-HU" sz="2800" dirty="0" err="1"/>
              <a:t>Model</a:t>
            </a:r>
            <a:r>
              <a:rPr lang="hu-HU" sz="2800" dirty="0"/>
              <a:t> </a:t>
            </a:r>
            <a:r>
              <a:rPr lang="hu-HU" sz="2800" dirty="0" err="1"/>
              <a:t>For</a:t>
            </a:r>
            <a:r>
              <a:rPr lang="hu-HU" sz="2800" dirty="0"/>
              <a:t> </a:t>
            </a:r>
            <a:r>
              <a:rPr lang="hu-HU" sz="2800" dirty="0" err="1"/>
              <a:t>Triggering</a:t>
            </a:r>
            <a:r>
              <a:rPr lang="hu-HU" sz="2800" dirty="0"/>
              <a:t> Home </a:t>
            </a:r>
            <a:r>
              <a:rPr lang="hu-HU" sz="2800" dirty="0" err="1"/>
              <a:t>Energy</a:t>
            </a:r>
            <a:r>
              <a:rPr lang="hu-HU" sz="2800" dirty="0"/>
              <a:t> </a:t>
            </a:r>
            <a:r>
              <a:rPr lang="hu-HU" sz="2800" dirty="0" err="1"/>
              <a:t>Renovation</a:t>
            </a:r>
            <a:r>
              <a:rPr lang="hu-HU" sz="2800" dirty="0"/>
              <a:t> In Hungary</a:t>
            </a:r>
          </a:p>
        </p:txBody>
      </p:sp>
      <p:pic>
        <p:nvPicPr>
          <p:cNvPr id="302" name="renohub_logo.png" descr="renohub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8368" y="3003798"/>
            <a:ext cx="1853503" cy="62362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Google Shape;211;p32"/>
          <p:cNvSpPr txBox="1">
            <a:spLocks/>
          </p:cNvSpPr>
          <p:nvPr/>
        </p:nvSpPr>
        <p:spPr>
          <a:xfrm>
            <a:off x="752341" y="3147813"/>
            <a:ext cx="4467731" cy="163130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marR="0" indent="0" algn="l" defTabSz="86868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Helvetica"/>
              <a:buChar char="●"/>
              <a:tabLst/>
              <a:defRPr sz="1710" b="0" i="0" u="none" strike="noStrike" cap="none" spc="0" baseline="0">
                <a:ln>
                  <a:noFill/>
                </a:ln>
                <a:solidFill>
                  <a:srgbClr val="4A4A4A"/>
                </a:solidFill>
                <a:uFillTx/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914400" marR="0" indent="-3175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Helvetica"/>
              <a:buChar char="○"/>
              <a:tabLst/>
              <a:defRPr sz="1400" b="0" i="0" u="none" strike="noStrike" cap="none" spc="0" baseline="0">
                <a:ln>
                  <a:noFill/>
                </a:ln>
                <a:solidFill>
                  <a:srgbClr val="999999"/>
                </a:solidFill>
                <a:uFillTx/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1395534" marR="0" indent="-335084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Helvetica"/>
              <a:buChar char="■"/>
              <a:tabLst/>
              <a:defRPr sz="1400" b="0" i="0" u="none" strike="noStrike" cap="none" spc="0" baseline="0">
                <a:ln>
                  <a:noFill/>
                </a:ln>
                <a:solidFill>
                  <a:srgbClr val="999999"/>
                </a:solidFill>
                <a:uFillTx/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1852734" marR="0" indent="-335084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Helvetica"/>
              <a:buChar char="●"/>
              <a:tabLst/>
              <a:defRPr sz="1400" b="0" i="0" u="none" strike="noStrike" cap="none" spc="0" baseline="0">
                <a:ln>
                  <a:noFill/>
                </a:ln>
                <a:solidFill>
                  <a:srgbClr val="999999"/>
                </a:solidFill>
                <a:uFillTx/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2336800" marR="0" indent="-355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Helvetica"/>
              <a:buChar char="○"/>
              <a:tabLst/>
              <a:defRPr sz="1400" b="0" i="0" u="none" strike="noStrike" cap="none" spc="0" baseline="0">
                <a:ln>
                  <a:noFill/>
                </a:ln>
                <a:solidFill>
                  <a:srgbClr val="999999"/>
                </a:solidFill>
                <a:uFillTx/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2794000" marR="0" indent="-355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Helvetica"/>
              <a:buChar char="■"/>
              <a:tabLst/>
              <a:defRPr sz="1400" b="0" i="0" u="none" strike="noStrike" cap="none" spc="0" baseline="0">
                <a:ln>
                  <a:noFill/>
                </a:ln>
                <a:solidFill>
                  <a:srgbClr val="999999"/>
                </a:solidFill>
                <a:uFillTx/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3281795" marR="0" indent="-379845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Helvetica"/>
              <a:buChar char="●"/>
              <a:tabLst/>
              <a:defRPr sz="1400" b="0" i="0" u="none" strike="noStrike" cap="none" spc="0" baseline="0">
                <a:ln>
                  <a:noFill/>
                </a:ln>
                <a:solidFill>
                  <a:srgbClr val="999999"/>
                </a:solidFill>
                <a:uFillTx/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3738995" marR="0" indent="-379845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Helvetica"/>
              <a:buChar char="○"/>
              <a:tabLst/>
              <a:defRPr sz="1400" b="0" i="0" u="none" strike="noStrike" cap="none" spc="0" baseline="0">
                <a:ln>
                  <a:noFill/>
                </a:ln>
                <a:solidFill>
                  <a:srgbClr val="999999"/>
                </a:solidFill>
                <a:uFillTx/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4231640" marR="0" indent="-40894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Helvetica"/>
              <a:buChar char="■"/>
              <a:tabLst/>
              <a:defRPr sz="1400" b="0" i="0" u="none" strike="noStrike" cap="none" spc="0" baseline="0">
                <a:ln>
                  <a:noFill/>
                </a:ln>
                <a:solidFill>
                  <a:srgbClr val="999999"/>
                </a:solidFill>
                <a:uFillTx/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hangingPunct="1">
              <a:buNone/>
            </a:pPr>
            <a:r>
              <a:rPr lang="hu-HU" dirty="0">
                <a:latin typeface="Poppins Bold" panose="00000800000000000000" pitchFamily="2" charset="-18"/>
                <a:cs typeface="Poppins Bold" panose="00000800000000000000" pitchFamily="2" charset="-18"/>
              </a:rPr>
              <a:t>Ilona Illésné-Szécsi</a:t>
            </a:r>
          </a:p>
          <a:p>
            <a:pPr hangingPunct="1">
              <a:buNone/>
            </a:pPr>
            <a:endParaRPr lang="hu-HU" sz="1400" dirty="0"/>
          </a:p>
          <a:p>
            <a:pPr hangingPunct="1">
              <a:buNone/>
            </a:pPr>
            <a:endParaRPr lang="hu-HU" sz="1400" dirty="0"/>
          </a:p>
          <a:p>
            <a:pPr hangingPunct="1">
              <a:buNone/>
            </a:pPr>
            <a:r>
              <a:rPr lang="hu-HU" sz="1600" dirty="0" err="1">
                <a:latin typeface="Poppins Bold" panose="00000800000000000000" pitchFamily="2" charset="-18"/>
                <a:cs typeface="Poppins Bold" panose="00000800000000000000" pitchFamily="2" charset="-18"/>
              </a:rPr>
              <a:t>Hungarian</a:t>
            </a:r>
            <a:r>
              <a:rPr lang="hu-HU" sz="1600" dirty="0"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600" dirty="0" err="1">
                <a:latin typeface="Poppins Bold" panose="00000800000000000000" pitchFamily="2" charset="-18"/>
                <a:cs typeface="Poppins Bold" panose="00000800000000000000" pitchFamily="2" charset="-18"/>
              </a:rPr>
              <a:t>Energy</a:t>
            </a:r>
            <a:r>
              <a:rPr lang="hu-HU" sz="1600" dirty="0"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600" dirty="0" err="1">
                <a:latin typeface="Poppins Bold" panose="00000800000000000000" pitchFamily="2" charset="-18"/>
                <a:cs typeface="Poppins Bold" panose="00000800000000000000" pitchFamily="2" charset="-18"/>
              </a:rPr>
              <a:t>Efficiency</a:t>
            </a:r>
            <a:r>
              <a:rPr lang="hu-HU" sz="1600" dirty="0">
                <a:latin typeface="Poppins Bold" panose="00000800000000000000" pitchFamily="2" charset="-18"/>
                <a:cs typeface="Poppins Bold" panose="00000800000000000000" pitchFamily="2" charset="-18"/>
              </a:rPr>
              <a:t> Institute (MEHI)</a:t>
            </a:r>
          </a:p>
          <a:p>
            <a:pPr hangingPunct="1">
              <a:buNone/>
            </a:pPr>
            <a:endParaRPr lang="hu-HU" sz="1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hangingPunct="1">
              <a:buNone/>
            </a:pPr>
            <a:r>
              <a:rPr lang="hu-HU" sz="1400" dirty="0">
                <a:latin typeface="Poppins" panose="00000500000000000000" pitchFamily="2" charset="-18"/>
                <a:cs typeface="Poppins" panose="00000500000000000000" pitchFamily="2" charset="-18"/>
              </a:rPr>
              <a:t>2023. 05. 25, C4E Forum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63CC5D38-7A7C-4565-83B7-6958F4046B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4902" y="3762580"/>
            <a:ext cx="1958499" cy="89633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398" y="463902"/>
            <a:ext cx="2924606" cy="167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extLst>
    <p:ext uri="{6950BFC3-D8DA-4A85-94F7-54DA5524770B}">
      <p188:commentRel xmlns:p188="http://schemas.microsoft.com/office/powerpoint/2018/8/main" r:id="rId2"/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9"/>
          <p:cNvSpPr txBox="1">
            <a:spLocks noGrp="1"/>
          </p:cNvSpPr>
          <p:nvPr>
            <p:ph type="title"/>
          </p:nvPr>
        </p:nvSpPr>
        <p:spPr>
          <a:xfrm>
            <a:off x="0" y="216226"/>
            <a:ext cx="9144000" cy="913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2200"/>
              <a:buFont typeface="Poppins ExtraBold"/>
              <a:buNone/>
            </a:pPr>
            <a:r>
              <a:rPr lang="hu-HU" dirty="0" err="1"/>
              <a:t>Types</a:t>
            </a:r>
            <a:r>
              <a:rPr lang="hu-HU" dirty="0"/>
              <a:t> of </a:t>
            </a:r>
            <a:r>
              <a:rPr lang="hu-HU" dirty="0" err="1"/>
              <a:t>offices</a:t>
            </a:r>
            <a:endParaRPr dirty="0"/>
          </a:p>
        </p:txBody>
      </p:sp>
      <p:sp>
        <p:nvSpPr>
          <p:cNvPr id="313" name="Google Shape;313;p29"/>
          <p:cNvSpPr txBox="1">
            <a:spLocks noGrp="1"/>
          </p:cNvSpPr>
          <p:nvPr>
            <p:ph type="body" idx="1"/>
          </p:nvPr>
        </p:nvSpPr>
        <p:spPr>
          <a:xfrm>
            <a:off x="467544" y="1203598"/>
            <a:ext cx="6661919" cy="3672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hu-HU" sz="2400" dirty="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1. </a:t>
            </a:r>
            <a:r>
              <a:rPr lang="hu-HU" sz="2400" b="1" dirty="0" err="1">
                <a:solidFill>
                  <a:schemeClr val="accent1"/>
                </a:solidFill>
                <a:latin typeface="Poppins"/>
                <a:cs typeface="Poppins"/>
              </a:rPr>
              <a:t>Municipal</a:t>
            </a:r>
            <a:r>
              <a:rPr lang="hu-HU" sz="2400" dirty="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 </a:t>
            </a:r>
            <a:r>
              <a:rPr lang="hu-HU" sz="2400" dirty="0" err="1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maintenance</a:t>
            </a:r>
            <a:r>
              <a:rPr lang="hu-HU" sz="2400" dirty="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, </a:t>
            </a:r>
            <a:r>
              <a:rPr lang="hu-HU" sz="2400" dirty="0" err="1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municipal</a:t>
            </a:r>
            <a:r>
              <a:rPr lang="hu-HU" sz="2400" dirty="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 </a:t>
            </a:r>
            <a:r>
              <a:rPr lang="hu-HU" sz="2400" dirty="0" err="1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staff</a:t>
            </a:r>
            <a:endParaRPr sz="2400" dirty="0">
              <a:solidFill>
                <a:schemeClr val="dk1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13970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</a:pPr>
            <a:r>
              <a:rPr lang="hu-HU" sz="2400" dirty="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2. </a:t>
            </a:r>
            <a:r>
              <a:rPr lang="hu-HU" sz="2400" b="1" dirty="0" err="1">
                <a:solidFill>
                  <a:schemeClr val="accent1"/>
                </a:solidFill>
                <a:latin typeface="Poppins"/>
                <a:cs typeface="Poppins"/>
              </a:rPr>
              <a:t>Municipal</a:t>
            </a:r>
            <a:r>
              <a:rPr lang="hu-HU" sz="2400" dirty="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 </a:t>
            </a:r>
            <a:r>
              <a:rPr lang="hu-HU" sz="2400" dirty="0" err="1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maintenance</a:t>
            </a:r>
            <a:r>
              <a:rPr lang="hu-HU" sz="2400" dirty="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, </a:t>
            </a:r>
            <a:r>
              <a:rPr lang="hu-HU" sz="2400" dirty="0" err="1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external</a:t>
            </a:r>
            <a:r>
              <a:rPr lang="hu-HU" sz="2400" dirty="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 </a:t>
            </a:r>
            <a:r>
              <a:rPr lang="hu-HU" sz="2400" b="1" dirty="0" err="1">
                <a:solidFill>
                  <a:schemeClr val="accent1"/>
                </a:solidFill>
                <a:latin typeface="Poppins"/>
                <a:cs typeface="Poppins"/>
              </a:rPr>
              <a:t>energy</a:t>
            </a:r>
            <a:r>
              <a:rPr lang="hu-HU" sz="2400" dirty="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 </a:t>
            </a:r>
            <a:r>
              <a:rPr lang="hu-HU" sz="2400" b="1" dirty="0" err="1">
                <a:solidFill>
                  <a:schemeClr val="accent1"/>
                </a:solidFill>
                <a:latin typeface="Poppins"/>
                <a:cs typeface="Poppins"/>
              </a:rPr>
              <a:t>auditor</a:t>
            </a:r>
            <a:endParaRPr sz="2400" b="1" dirty="0">
              <a:solidFill>
                <a:schemeClr val="accent1"/>
              </a:solidFill>
              <a:latin typeface="Poppins"/>
              <a:cs typeface="Poppins"/>
              <a:sym typeface="Poppins"/>
            </a:endParaRPr>
          </a:p>
          <a:p>
            <a:pPr marL="13970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</a:pPr>
            <a:r>
              <a:rPr lang="hu-HU" sz="2400" dirty="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3. </a:t>
            </a:r>
            <a:r>
              <a:rPr lang="en-US" sz="2400" dirty="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Office maintained by </a:t>
            </a:r>
            <a:r>
              <a:rPr lang="hu-HU" sz="2400" dirty="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an </a:t>
            </a:r>
            <a:r>
              <a:rPr lang="hu-HU" sz="2400" b="1" dirty="0" err="1">
                <a:solidFill>
                  <a:schemeClr val="accent1"/>
                </a:solidFill>
                <a:latin typeface="Poppins"/>
                <a:cs typeface="Poppins"/>
              </a:rPr>
              <a:t>entrepreneur</a:t>
            </a:r>
            <a:endParaRPr sz="2400" b="1" dirty="0">
              <a:solidFill>
                <a:schemeClr val="accent1"/>
              </a:solidFill>
              <a:latin typeface="Poppins"/>
              <a:cs typeface="Poppins"/>
            </a:endParaRPr>
          </a:p>
          <a:p>
            <a:pPr marL="13970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</a:pPr>
            <a:r>
              <a:rPr lang="hu-HU" sz="2400" dirty="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4. </a:t>
            </a:r>
            <a:r>
              <a:rPr lang="hu-HU" sz="2400" b="1" dirty="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MEHI</a:t>
            </a:r>
            <a:r>
              <a:rPr lang="hu-HU" sz="2400" dirty="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 </a:t>
            </a:r>
            <a:r>
              <a:rPr lang="hu-HU" sz="2400" dirty="0" err="1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office</a:t>
            </a:r>
            <a:endParaRPr dirty="0"/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600" dirty="0">
              <a:solidFill>
                <a:schemeClr val="dk1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pic>
        <p:nvPicPr>
          <p:cNvPr id="314" name="Google Shape;314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4443" y="3666587"/>
            <a:ext cx="1662829" cy="935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29" descr="Budavári Önkormányzat Gazdasági Műszaki Ellátó és Szolgáltató Szervezet -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37456" y="1267766"/>
            <a:ext cx="854748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70178" y="1546999"/>
            <a:ext cx="93610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2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99497" y="421773"/>
            <a:ext cx="1047775" cy="784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29" descr="I. kerület - Budavár | Zöld Budapest Tanácsadó Iroda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49203" y="3805311"/>
            <a:ext cx="796617" cy="796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426935" y="2571750"/>
            <a:ext cx="1220337" cy="10260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err="1"/>
              <a:t>Energy</a:t>
            </a:r>
            <a:r>
              <a:rPr lang="hu-HU" sz="2800" dirty="0"/>
              <a:t> </a:t>
            </a:r>
            <a:r>
              <a:rPr lang="hu-HU" sz="2800" dirty="0" err="1"/>
              <a:t>crises</a:t>
            </a:r>
            <a:r>
              <a:rPr lang="hu-HU" sz="2800" dirty="0"/>
              <a:t> and </a:t>
            </a:r>
            <a:r>
              <a:rPr lang="hu-HU" sz="2800" dirty="0" err="1"/>
              <a:t>current</a:t>
            </a:r>
            <a:r>
              <a:rPr lang="hu-HU" sz="2800" dirty="0"/>
              <a:t> policy </a:t>
            </a:r>
            <a:r>
              <a:rPr lang="hu-HU" sz="2800" dirty="0" err="1"/>
              <a:t>landscape</a:t>
            </a:r>
            <a:endParaRPr lang="hu-HU" sz="2800" dirty="0"/>
          </a:p>
        </p:txBody>
      </p:sp>
      <p:sp>
        <p:nvSpPr>
          <p:cNvPr id="18" name="Téglalap 17"/>
          <p:cNvSpPr/>
          <p:nvPr/>
        </p:nvSpPr>
        <p:spPr>
          <a:xfrm>
            <a:off x="395536" y="1275606"/>
            <a:ext cx="7910002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600" dirty="0" err="1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Significant</a:t>
            </a:r>
            <a:r>
              <a:rPr lang="hu-HU" sz="26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 </a:t>
            </a:r>
            <a:r>
              <a:rPr lang="hu-HU" sz="2600" dirty="0" err="1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growth</a:t>
            </a:r>
            <a:r>
              <a:rPr lang="hu-HU" sz="26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 in </a:t>
            </a:r>
            <a:r>
              <a:rPr lang="hu-HU" sz="2600" dirty="0" err="1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energy</a:t>
            </a:r>
            <a:r>
              <a:rPr lang="hu-HU" sz="26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 </a:t>
            </a:r>
            <a:r>
              <a:rPr lang="hu-HU" sz="2600" dirty="0" err="1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prices</a:t>
            </a:r>
            <a:r>
              <a:rPr lang="hu-HU" sz="26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 </a:t>
            </a:r>
            <a:r>
              <a:rPr lang="hu-HU" sz="26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(</a:t>
            </a:r>
            <a:r>
              <a:rPr lang="hu-HU" sz="26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from</a:t>
            </a:r>
            <a:r>
              <a:rPr lang="hu-HU" sz="26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</a:t>
            </a:r>
            <a:r>
              <a:rPr lang="hu-HU" sz="26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July</a:t>
            </a:r>
            <a:r>
              <a:rPr lang="hu-HU" sz="26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2022) </a:t>
            </a:r>
            <a:r>
              <a:rPr lang="hu-HU" sz="26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mainly</a:t>
            </a:r>
            <a:r>
              <a:rPr lang="hu-HU" sz="26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in </a:t>
            </a:r>
            <a:r>
              <a:rPr lang="hu-HU" sz="26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single</a:t>
            </a:r>
            <a:r>
              <a:rPr lang="hu-HU" sz="26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</a:t>
            </a:r>
            <a:r>
              <a:rPr lang="hu-HU" sz="26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family</a:t>
            </a:r>
            <a:r>
              <a:rPr lang="hu-HU" sz="26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</a:t>
            </a:r>
            <a:r>
              <a:rPr lang="hu-HU" sz="26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houses</a:t>
            </a:r>
            <a:endParaRPr lang="hu-HU" sz="2600" dirty="0">
              <a:solidFill>
                <a:schemeClr val="accent1"/>
              </a:solidFill>
              <a:latin typeface="Poppins Bold" panose="00000800000000000000" pitchFamily="2" charset="-18"/>
              <a:ea typeface="Poppins Light"/>
              <a:cs typeface="Poppins Bold" panose="00000800000000000000" pitchFamily="2" charset="-1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6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No </a:t>
            </a:r>
            <a:r>
              <a:rPr lang="hu-HU" sz="26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home</a:t>
            </a:r>
            <a:r>
              <a:rPr lang="hu-HU" sz="26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</a:t>
            </a:r>
            <a:r>
              <a:rPr lang="hu-HU" sz="26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renovation</a:t>
            </a:r>
            <a:r>
              <a:rPr lang="hu-HU" sz="26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</a:t>
            </a:r>
            <a:r>
              <a:rPr lang="hu-HU" sz="2600" dirty="0" err="1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subsidies</a:t>
            </a:r>
            <a:endParaRPr lang="hu-HU" sz="2600" dirty="0">
              <a:solidFill>
                <a:schemeClr val="accent1"/>
              </a:solidFill>
              <a:latin typeface="Poppins Bold" panose="00000800000000000000" pitchFamily="2" charset="-18"/>
              <a:ea typeface="Poppins Light"/>
              <a:cs typeface="Poppins Bold" panose="00000800000000000000" pitchFamily="2" charset="-1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6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Very</a:t>
            </a:r>
            <a:r>
              <a:rPr lang="hu-HU" sz="26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</a:t>
            </a:r>
            <a:r>
              <a:rPr lang="hu-HU" sz="26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high</a:t>
            </a:r>
            <a:r>
              <a:rPr lang="hu-HU" sz="26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</a:t>
            </a:r>
            <a:r>
              <a:rPr lang="hu-HU" sz="26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interest </a:t>
            </a:r>
            <a:r>
              <a:rPr lang="hu-HU" sz="2600" dirty="0" err="1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rate</a:t>
            </a:r>
            <a:r>
              <a:rPr lang="hu-HU" sz="26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 (11-13%)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6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One-off</a:t>
            </a:r>
            <a:r>
              <a:rPr lang="hu-HU" sz="26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26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technical</a:t>
            </a:r>
            <a:r>
              <a:rPr lang="hu-HU" sz="26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26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consultancy</a:t>
            </a:r>
            <a:r>
              <a:rPr lang="hu-HU" sz="26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24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by</a:t>
            </a:r>
            <a:r>
              <a:rPr lang="hu-HU" sz="24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</a:t>
            </a:r>
            <a:r>
              <a:rPr lang="hu-HU" sz="24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Hungarian</a:t>
            </a:r>
            <a:r>
              <a:rPr lang="hu-HU" sz="24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</a:t>
            </a:r>
            <a:r>
              <a:rPr lang="hu-HU" sz="24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Chamber</a:t>
            </a:r>
            <a:r>
              <a:rPr lang="hu-HU" sz="24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of </a:t>
            </a:r>
            <a:r>
              <a:rPr lang="hu-HU" sz="24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Engineers</a:t>
            </a:r>
            <a:r>
              <a:rPr lang="hu-HU" sz="24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</a:t>
            </a:r>
            <a:r>
              <a:rPr lang="hu-HU" sz="24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supported</a:t>
            </a:r>
            <a:r>
              <a:rPr lang="hu-HU" sz="24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</a:t>
            </a:r>
            <a:r>
              <a:rPr lang="hu-HU" sz="24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by</a:t>
            </a:r>
            <a:r>
              <a:rPr lang="hu-HU" sz="24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</a:t>
            </a:r>
            <a:r>
              <a:rPr lang="hu-HU" sz="24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state</a:t>
            </a:r>
            <a:endParaRPr lang="hu-HU" sz="2400" dirty="0">
              <a:solidFill>
                <a:schemeClr val="tx1">
                  <a:lumMod val="50000"/>
                </a:schemeClr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6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No EU-</a:t>
            </a:r>
            <a:r>
              <a:rPr lang="hu-HU" sz="26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fund</a:t>
            </a:r>
            <a:r>
              <a:rPr lang="hu-HU" sz="26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, </a:t>
            </a:r>
            <a:r>
              <a:rPr lang="hu-HU" sz="26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state</a:t>
            </a:r>
            <a:r>
              <a:rPr lang="hu-HU" sz="26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26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or</a:t>
            </a:r>
            <a:r>
              <a:rPr lang="hu-HU" sz="26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26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municipal</a:t>
            </a:r>
            <a:r>
              <a:rPr lang="hu-HU" sz="26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26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support</a:t>
            </a:r>
            <a:r>
              <a:rPr lang="hu-HU" sz="26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26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for</a:t>
            </a:r>
            <a:r>
              <a:rPr lang="hu-HU" sz="26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</a:t>
            </a:r>
            <a:r>
              <a:rPr lang="hu-HU" sz="26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RenoPont</a:t>
            </a:r>
            <a:r>
              <a:rPr lang="hu-HU" sz="26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1129207"/>
      </p:ext>
    </p:extLst>
  </p:cSld>
  <p:clrMapOvr>
    <a:masterClrMapping/>
  </p:clrMapOvr>
  <p:transition spd="med"/>
  <p:extLst>
    <p:ext uri="{6950BFC3-D8DA-4A85-94F7-54DA5524770B}">
      <p188:commentRel xmlns:p188="http://schemas.microsoft.com/office/powerpoint/2018/8/main" r:id="rId2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1EEE7E7-00CF-4426-88BB-109739BE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(Financial) </a:t>
            </a:r>
            <a:r>
              <a:rPr lang="hu-HU" dirty="0" err="1"/>
              <a:t>Sustainability</a:t>
            </a:r>
            <a:r>
              <a:rPr lang="hu-HU" dirty="0"/>
              <a:t> of </a:t>
            </a:r>
            <a:r>
              <a:rPr lang="hu-HU" dirty="0" err="1"/>
              <a:t>RenoPont</a:t>
            </a:r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2E422BF-27AA-4ABC-987F-E86A03DA76C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67544" y="1203598"/>
            <a:ext cx="8064896" cy="3456384"/>
          </a:xfrm>
        </p:spPr>
        <p:txBody>
          <a:bodyPr>
            <a:noAutofit/>
          </a:bodyPr>
          <a:lstStyle/>
          <a:p>
            <a:pPr marL="13970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1. </a:t>
            </a:r>
            <a:r>
              <a:rPr lang="en-US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Maintaining</a:t>
            </a:r>
            <a:r>
              <a:rPr lang="en-US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 the current network and service</a:t>
            </a:r>
            <a:r>
              <a:rPr lang="hu-HU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s</a:t>
            </a:r>
            <a:endParaRPr lang="hu-HU" sz="2400" dirty="0"/>
          </a:p>
          <a:p>
            <a:pPr marL="13970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2. </a:t>
            </a:r>
            <a:r>
              <a:rPr lang="en-US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EU-Peers</a:t>
            </a:r>
            <a:r>
              <a:rPr lang="en-US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 </a:t>
            </a:r>
            <a:r>
              <a:rPr lang="hu-HU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tender</a:t>
            </a:r>
            <a:r>
              <a:rPr lang="en-US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: sharing knowledge on OSS with 10 countries</a:t>
            </a:r>
            <a:endParaRPr lang="hu-HU" sz="2400" dirty="0"/>
          </a:p>
          <a:p>
            <a:pPr marL="13970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3. Develop</a:t>
            </a:r>
            <a:r>
              <a:rPr lang="hu-HU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ing</a:t>
            </a:r>
            <a:r>
              <a:rPr lang="en-US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RenoPont</a:t>
            </a:r>
            <a:r>
              <a:rPr lang="en-US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services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– </a:t>
            </a:r>
            <a:r>
              <a:rPr lang="hu-HU" sz="1800" b="0" i="0" u="none" strike="noStrike" dirty="0" err="1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energy</a:t>
            </a:r>
            <a:r>
              <a:rPr lang="hu-HU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 audit,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</a:rPr>
              <a:t>renovation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</a:rPr>
              <a:t>plan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</a:rPr>
              <a:t>, </a:t>
            </a:r>
            <a:r>
              <a:rPr lang="hu-HU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tender </a:t>
            </a:r>
            <a:r>
              <a:rPr lang="hu-HU" sz="1800" b="0" i="0" u="none" strike="noStrike" dirty="0" err="1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writing</a:t>
            </a:r>
            <a:endParaRPr lang="hu-HU" sz="2400" dirty="0"/>
          </a:p>
          <a:p>
            <a:pPr marL="13970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4. </a:t>
            </a:r>
            <a:r>
              <a:rPr lang="hu-HU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D</a:t>
            </a:r>
            <a:r>
              <a:rPr lang="en-US" sz="1800" b="0" i="0" u="none" strike="noStrike" dirty="0" err="1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evelop</a:t>
            </a:r>
            <a:r>
              <a:rPr lang="hu-HU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ing</a:t>
            </a:r>
            <a:r>
              <a:rPr lang="en-US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 </a:t>
            </a:r>
            <a:r>
              <a:rPr lang="en-US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joint services </a:t>
            </a:r>
            <a:r>
              <a:rPr lang="en-US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with banks, real estate agents, product manufacturers</a:t>
            </a:r>
            <a:endParaRPr lang="hu-HU" sz="2400" dirty="0"/>
          </a:p>
          <a:p>
            <a:pPr marL="13970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5. </a:t>
            </a:r>
            <a:r>
              <a:rPr lang="en-US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Energy efficiency </a:t>
            </a:r>
            <a:r>
              <a:rPr lang="en-US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training</a:t>
            </a:r>
            <a:r>
              <a:rPr lang="hu-HU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s </a:t>
            </a:r>
            <a:r>
              <a:rPr lang="hu-HU" sz="1800" b="0" i="0" u="none" strike="noStrike" dirty="0" err="1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for</a:t>
            </a:r>
            <a:r>
              <a:rPr lang="hu-HU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 </a:t>
            </a:r>
            <a:r>
              <a:rPr lang="hu-HU" sz="1800" b="0" i="0" u="none" strike="noStrike" dirty="0" err="1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companies</a:t>
            </a:r>
            <a:r>
              <a:rPr lang="hu-HU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, </a:t>
            </a:r>
            <a:r>
              <a:rPr lang="hu-HU" sz="1800" b="0" i="0" u="none" strike="noStrike" dirty="0" err="1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municipalities</a:t>
            </a:r>
            <a:endParaRPr lang="hu-HU" sz="2400" dirty="0"/>
          </a:p>
          <a:p>
            <a:pPr marL="13970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6. </a:t>
            </a:r>
            <a:r>
              <a:rPr lang="hu-HU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A</a:t>
            </a:r>
            <a:r>
              <a:rPr lang="en-US" sz="1800" b="0" i="0" u="none" strike="noStrike" dirty="0" err="1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ttracting</a:t>
            </a:r>
            <a:r>
              <a:rPr lang="en-US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 </a:t>
            </a:r>
            <a:r>
              <a:rPr lang="en-US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E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EOS</a:t>
            </a:r>
            <a:r>
              <a:rPr lang="en-US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resources</a:t>
            </a:r>
            <a:endParaRPr lang="hu-HU" sz="1800" dirty="0">
              <a:solidFill>
                <a:schemeClr val="accent1"/>
              </a:solidFill>
              <a:latin typeface="Poppins Bold" panose="00000800000000000000" pitchFamily="2" charset="-18"/>
              <a:cs typeface="Poppins Bold" panose="00000800000000000000" pitchFamily="2" charset="-18"/>
            </a:endParaRPr>
          </a:p>
          <a:p>
            <a:pPr marL="13970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7. </a:t>
            </a:r>
            <a:r>
              <a:rPr lang="en-US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Sponsorship</a:t>
            </a:r>
            <a:r>
              <a:rPr lang="en-US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 of MEHI partners and </a:t>
            </a:r>
            <a:r>
              <a:rPr lang="hu-HU" sz="1800" b="0" i="0" u="none" strike="noStrike" dirty="0" err="1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other</a:t>
            </a:r>
            <a:r>
              <a:rPr lang="hu-HU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 </a:t>
            </a:r>
            <a:r>
              <a:rPr lang="en-US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product manufacturers</a:t>
            </a:r>
            <a:endParaRPr lang="hu-HU" sz="1800" dirty="0">
              <a:solidFill>
                <a:schemeClr val="accent1"/>
              </a:solidFill>
              <a:latin typeface="Poppins Bold" panose="00000800000000000000" pitchFamily="2" charset="-18"/>
              <a:cs typeface="Poppins Bold" panose="00000800000000000000" pitchFamily="2" charset="-18"/>
            </a:endParaRPr>
          </a:p>
          <a:p>
            <a:pPr marL="13970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8. </a:t>
            </a:r>
            <a:r>
              <a:rPr lang="hu-HU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O</a:t>
            </a:r>
            <a:r>
              <a:rPr lang="en-US" sz="1800" b="0" i="0" u="none" strike="noStrike" dirty="0" err="1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pening</a:t>
            </a:r>
            <a:r>
              <a:rPr lang="en-US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 </a:t>
            </a:r>
            <a:r>
              <a:rPr lang="en-US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new offices</a:t>
            </a:r>
            <a:r>
              <a:rPr lang="en-US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, mainly in rural areas</a:t>
            </a:r>
            <a:r>
              <a:rPr lang="hu-HU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 (</a:t>
            </a:r>
            <a:r>
              <a:rPr lang="en-US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single-family houses</a:t>
            </a:r>
            <a:r>
              <a:rPr lang="hu-HU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)</a:t>
            </a:r>
            <a:endParaRPr lang="hu-HU" sz="2400" dirty="0"/>
          </a:p>
          <a:p>
            <a:pPr marL="13970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9. Possibility of </a:t>
            </a:r>
            <a:r>
              <a:rPr lang="en-US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cooperation with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existing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initiatives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</a:rPr>
              <a:t>(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</a:rPr>
              <a:t>energy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</a:rPr>
              <a:t>providers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</a:rPr>
              <a:t>,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</a:rPr>
              <a:t>energy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</a:rPr>
              <a:t>consultants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</a:rPr>
              <a:t>) </a:t>
            </a:r>
            <a:r>
              <a:rPr lang="hu-HU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and lobbying </a:t>
            </a:r>
            <a:r>
              <a:rPr lang="hu-HU" sz="1800" b="0" i="0" u="none" strike="noStrike" dirty="0" err="1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for</a:t>
            </a:r>
            <a:r>
              <a:rPr lang="hu-HU" sz="1800" b="0" i="0" u="none" strike="noStrike" dirty="0">
                <a:solidFill>
                  <a:srgbClr val="3B3838"/>
                </a:solidFill>
                <a:effectLst/>
                <a:latin typeface="Poppins" panose="00000500000000000000" pitchFamily="2" charset="-18"/>
              </a:rPr>
              <a:t> </a:t>
            </a:r>
            <a:r>
              <a:rPr lang="en-US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public support</a:t>
            </a:r>
          </a:p>
        </p:txBody>
      </p:sp>
    </p:spTree>
    <p:extLst>
      <p:ext uri="{BB962C8B-B14F-4D97-AF65-F5344CB8AC3E}">
        <p14:creationId xmlns:p14="http://schemas.microsoft.com/office/powerpoint/2010/main" val="2336092332"/>
      </p:ext>
    </p:extLst>
  </p:cSld>
  <p:clrMapOvr>
    <a:masterClrMapping/>
  </p:clrMapOvr>
  <p:transition spd="med"/>
  <p:extLst>
    <p:ext uri="{6950BFC3-D8DA-4A85-94F7-54DA5524770B}">
      <p188:commentRel xmlns:p188="http://schemas.microsoft.com/office/powerpoint/2018/8/main" r:id="rId3"/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1EEE7E7-00CF-4426-88BB-109739BE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Potential</a:t>
            </a:r>
            <a:r>
              <a:rPr lang="hu-HU" dirty="0"/>
              <a:t> </a:t>
            </a:r>
            <a:r>
              <a:rPr lang="hu-HU" dirty="0" err="1"/>
              <a:t>revenues</a:t>
            </a:r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2E422BF-27AA-4ABC-987F-E86A03DA76C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51520" y="1203598"/>
            <a:ext cx="8640960" cy="3312368"/>
          </a:xfrm>
        </p:spPr>
        <p:txBody>
          <a:bodyPr>
            <a:noAutofit/>
          </a:bodyPr>
          <a:lstStyle/>
          <a:p>
            <a:pPr marL="13970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1.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Paid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services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for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renovators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: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</a:rPr>
              <a:t>energy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</a:rPr>
              <a:t> audit,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</a:rPr>
              <a:t>renovation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</a:rPr>
              <a:t>plan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</a:rPr>
              <a:t>, tender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</a:rPr>
              <a:t>writing</a:t>
            </a:r>
            <a:endParaRPr lang="hu-HU" sz="1800" dirty="0">
              <a:solidFill>
                <a:srgbClr val="3B3838"/>
              </a:solidFill>
              <a:latin typeface="Poppins" panose="00000500000000000000" pitchFamily="2" charset="-18"/>
            </a:endParaRPr>
          </a:p>
          <a:p>
            <a:pPr marL="13970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2.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Commission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fee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from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specialists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,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contractors</a:t>
            </a:r>
            <a:endParaRPr lang="hu-HU" sz="1800" dirty="0">
              <a:solidFill>
                <a:schemeClr val="accent1"/>
              </a:solidFill>
              <a:latin typeface="Poppins Bold" panose="00000800000000000000" pitchFamily="2" charset="-18"/>
              <a:cs typeface="Poppins Bold" panose="00000800000000000000" pitchFamily="2" charset="-18"/>
            </a:endParaRPr>
          </a:p>
          <a:p>
            <a:pPr marL="13970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3.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Commission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fee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from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energy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specialists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and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energy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auditors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who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certify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saving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from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multi-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apartment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building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renovations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in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the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EEOS</a:t>
            </a:r>
            <a:endParaRPr lang="hu-HU" sz="1800" dirty="0">
              <a:solidFill>
                <a:schemeClr val="accent1"/>
              </a:solidFill>
              <a:latin typeface="Poppins Bold" panose="00000800000000000000" pitchFamily="2" charset="-18"/>
              <a:cs typeface="Poppins Bold" panose="00000800000000000000" pitchFamily="2" charset="-18"/>
            </a:endParaRPr>
          </a:p>
          <a:p>
            <a:pPr marL="13970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3. Franchise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fees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</a:rPr>
              <a:t>from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</a:rPr>
              <a:t>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offices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maintained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</a:rPr>
              <a:t>by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</a:rPr>
              <a:t> an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entrepreneuer</a:t>
            </a:r>
            <a:endParaRPr lang="hu-HU" sz="1800" dirty="0">
              <a:solidFill>
                <a:schemeClr val="accent1"/>
              </a:solidFill>
              <a:latin typeface="Poppins Bold" panose="00000800000000000000" pitchFamily="2" charset="-18"/>
              <a:cs typeface="Poppins Bold" panose="00000800000000000000" pitchFamily="2" charset="-18"/>
            </a:endParaRPr>
          </a:p>
          <a:p>
            <a:pPr marL="13970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4.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Commission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fee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from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banks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: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technical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advice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to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support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a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renovation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loan</a:t>
            </a:r>
            <a:endParaRPr lang="hu-HU" sz="1800" dirty="0">
              <a:solidFill>
                <a:srgbClr val="3B3838"/>
              </a:solidFill>
              <a:latin typeface="Poppins" panose="00000500000000000000" pitchFamily="2" charset="-18"/>
              <a:cs typeface="Poppins Bold" panose="00000800000000000000" pitchFamily="2" charset="-18"/>
            </a:endParaRPr>
          </a:p>
          <a:p>
            <a:pPr marL="13970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5.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Commission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fee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from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product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manufacturers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for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product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catalogue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and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sponsorship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(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Betterhome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)</a:t>
            </a:r>
          </a:p>
          <a:p>
            <a:pPr marL="13970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6.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Revenues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from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energy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efficiency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trainings</a:t>
            </a:r>
            <a:endParaRPr lang="hu-HU" sz="1800" dirty="0">
              <a:solidFill>
                <a:schemeClr val="accent1"/>
              </a:solidFill>
              <a:latin typeface="Poppins Bold" panose="00000800000000000000" pitchFamily="2" charset="-18"/>
              <a:cs typeface="Poppins Bold" panose="00000800000000000000" pitchFamily="2" charset="-18"/>
            </a:endParaRPr>
          </a:p>
          <a:p>
            <a:pPr marL="13970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7. 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EEOS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financing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for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awareness-raising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1800" dirty="0" err="1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activities</a:t>
            </a:r>
            <a:r>
              <a:rPr lang="hu-HU" sz="1800" dirty="0">
                <a:solidFill>
                  <a:srgbClr val="3B3838"/>
                </a:solidFill>
                <a:latin typeface="Poppins" panose="00000500000000000000" pitchFamily="2" charset="-18"/>
                <a:cs typeface="Poppins Bold" panose="00000800000000000000" pitchFamily="2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0823444"/>
      </p:ext>
    </p:extLst>
  </p:cSld>
  <p:clrMapOvr>
    <a:masterClrMapping/>
  </p:clrMapOvr>
  <p:transition spd="med"/>
  <p:extLst>
    <p:ext uri="{6950BFC3-D8DA-4A85-94F7-54DA5524770B}">
      <p188:commentRel xmlns:p188="http://schemas.microsoft.com/office/powerpoint/2018/8/main" r:id="rId2"/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89;p30">
            <a:extLst>
              <a:ext uri="{FF2B5EF4-FFF2-40B4-BE49-F238E27FC236}">
                <a16:creationId xmlns:a16="http://schemas.microsoft.com/office/drawing/2014/main" id="{2246FC78-27CB-472E-B742-5B5A18FEDFB6}"/>
              </a:ext>
            </a:extLst>
          </p:cNvPr>
          <p:cNvSpPr txBox="1">
            <a:spLocks/>
          </p:cNvSpPr>
          <p:nvPr/>
        </p:nvSpPr>
        <p:spPr>
          <a:xfrm>
            <a:off x="769628" y="383822"/>
            <a:ext cx="4649039" cy="2309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 anchor="ctr">
            <a:normAutofit/>
          </a:bodyPr>
          <a:lstStyle>
            <a:lvl1pPr marL="0" marR="0" indent="0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183148"/>
                </a:solidFill>
                <a:uFillTx/>
                <a:latin typeface="Poppins ExtraBold"/>
                <a:ea typeface="Poppins ExtraBold"/>
                <a:cs typeface="Poppins ExtraBold"/>
                <a:sym typeface="Poppins ExtraBold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434343"/>
                </a:solidFill>
                <a:uFillTx/>
                <a:latin typeface="Poppins ExtraBold"/>
                <a:ea typeface="Poppins ExtraBold"/>
                <a:cs typeface="Poppins ExtraBold"/>
                <a:sym typeface="Poppins ExtraBold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434343"/>
                </a:solidFill>
                <a:uFillTx/>
                <a:latin typeface="Poppins ExtraBold"/>
                <a:ea typeface="Poppins ExtraBold"/>
                <a:cs typeface="Poppins ExtraBold"/>
                <a:sym typeface="Poppins ExtraBold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434343"/>
                </a:solidFill>
                <a:uFillTx/>
                <a:latin typeface="Poppins ExtraBold"/>
                <a:ea typeface="Poppins ExtraBold"/>
                <a:cs typeface="Poppins ExtraBold"/>
                <a:sym typeface="Poppins ExtraBold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434343"/>
                </a:solidFill>
                <a:uFillTx/>
                <a:latin typeface="Poppins ExtraBold"/>
                <a:ea typeface="Poppins ExtraBold"/>
                <a:cs typeface="Poppins ExtraBold"/>
                <a:sym typeface="Poppins ExtraBold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434343"/>
                </a:solidFill>
                <a:uFillTx/>
                <a:latin typeface="Poppins ExtraBold"/>
                <a:ea typeface="Poppins ExtraBold"/>
                <a:cs typeface="Poppins ExtraBold"/>
                <a:sym typeface="Poppins ExtraBold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434343"/>
                </a:solidFill>
                <a:uFillTx/>
                <a:latin typeface="Poppins ExtraBold"/>
                <a:ea typeface="Poppins ExtraBold"/>
                <a:cs typeface="Poppins ExtraBold"/>
                <a:sym typeface="Poppins ExtraBold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434343"/>
                </a:solidFill>
                <a:uFillTx/>
                <a:latin typeface="Poppins ExtraBold"/>
                <a:ea typeface="Poppins ExtraBold"/>
                <a:cs typeface="Poppins ExtraBold"/>
                <a:sym typeface="Poppins ExtraBold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434343"/>
                </a:solidFill>
                <a:uFillTx/>
                <a:latin typeface="Poppins ExtraBold"/>
                <a:ea typeface="Poppins ExtraBold"/>
                <a:cs typeface="Poppins ExtraBold"/>
                <a:sym typeface="Poppins ExtraBold"/>
              </a:defRPr>
            </a:lvl9pPr>
          </a:lstStyle>
          <a:p>
            <a:pPr hangingPunct="1"/>
            <a:r>
              <a:rPr lang="hu-HU" b="1" dirty="0" err="1"/>
              <a:t>Thank</a:t>
            </a:r>
            <a:r>
              <a:rPr lang="hu-HU" b="1" dirty="0"/>
              <a:t> </a:t>
            </a:r>
            <a:r>
              <a:rPr lang="hu-HU" b="1" dirty="0" err="1"/>
              <a:t>you</a:t>
            </a:r>
            <a:r>
              <a:rPr lang="hu-HU" b="1" dirty="0"/>
              <a:t> </a:t>
            </a:r>
            <a:r>
              <a:rPr lang="hu-HU" b="1" dirty="0" err="1"/>
              <a:t>for</a:t>
            </a:r>
            <a:r>
              <a:rPr lang="hu-HU" b="1" dirty="0"/>
              <a:t> </a:t>
            </a:r>
            <a:r>
              <a:rPr lang="hu-HU" b="1" dirty="0" err="1"/>
              <a:t>your</a:t>
            </a:r>
            <a:r>
              <a:rPr lang="hu-HU" b="1" dirty="0"/>
              <a:t> </a:t>
            </a:r>
            <a:r>
              <a:rPr lang="hu-HU" b="1" dirty="0" err="1"/>
              <a:t>attention</a:t>
            </a:r>
            <a:r>
              <a:rPr lang="hu-HU" b="1" dirty="0"/>
              <a:t>!</a:t>
            </a:r>
            <a:endParaRPr lang="en-GB" sz="8000" b="1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FBC74AE1-C720-43CA-B700-D55DF107DB9C}"/>
              </a:ext>
            </a:extLst>
          </p:cNvPr>
          <p:cNvSpPr/>
          <p:nvPr/>
        </p:nvSpPr>
        <p:spPr>
          <a:xfrm>
            <a:off x="769628" y="3063953"/>
            <a:ext cx="4294765" cy="170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600" dirty="0">
                <a:latin typeface="Poppins Black" panose="00000A00000000000000" pitchFamily="2" charset="-18"/>
                <a:cs typeface="Poppins Black" panose="00000A00000000000000" pitchFamily="2" charset="-18"/>
              </a:rPr>
              <a:t>Ilona  Illésné-Szécsi</a:t>
            </a:r>
          </a:p>
          <a:p>
            <a:r>
              <a:rPr lang="hu-HU" sz="1600" dirty="0" err="1">
                <a:latin typeface="Poppins Black" panose="00000A00000000000000" pitchFamily="2" charset="-18"/>
                <a:cs typeface="Poppins Black" panose="00000A00000000000000" pitchFamily="2" charset="-18"/>
              </a:rPr>
              <a:t>Hungarian</a:t>
            </a:r>
            <a:r>
              <a:rPr lang="hu-HU" sz="1600" dirty="0">
                <a:latin typeface="Poppins Black" panose="00000A00000000000000" pitchFamily="2" charset="-18"/>
                <a:cs typeface="Poppins Black" panose="00000A00000000000000" pitchFamily="2" charset="-18"/>
              </a:rPr>
              <a:t>  </a:t>
            </a:r>
            <a:r>
              <a:rPr lang="hu-HU" sz="1600" dirty="0" err="1">
                <a:latin typeface="Poppins Black" panose="00000A00000000000000" pitchFamily="2" charset="-18"/>
                <a:cs typeface="Poppins Black" panose="00000A00000000000000" pitchFamily="2" charset="-18"/>
              </a:rPr>
              <a:t>Energy</a:t>
            </a:r>
            <a:r>
              <a:rPr lang="hu-HU" sz="1600" dirty="0">
                <a:latin typeface="Poppins Black" panose="00000A00000000000000" pitchFamily="2" charset="-18"/>
                <a:cs typeface="Poppins Black" panose="00000A00000000000000" pitchFamily="2" charset="-18"/>
              </a:rPr>
              <a:t>  </a:t>
            </a:r>
            <a:r>
              <a:rPr lang="hu-HU" sz="1600" dirty="0" err="1">
                <a:latin typeface="Poppins Black" panose="00000A00000000000000" pitchFamily="2" charset="-18"/>
                <a:cs typeface="Poppins Black" panose="00000A00000000000000" pitchFamily="2" charset="-18"/>
              </a:rPr>
              <a:t>Efficiency</a:t>
            </a:r>
            <a:r>
              <a:rPr lang="hu-HU" sz="1600" dirty="0">
                <a:latin typeface="Poppins Black" panose="00000A00000000000000" pitchFamily="2" charset="-18"/>
                <a:cs typeface="Poppins Black" panose="00000A00000000000000" pitchFamily="2" charset="-18"/>
              </a:rPr>
              <a:t>  Institute</a:t>
            </a:r>
          </a:p>
          <a:p>
            <a:r>
              <a:rPr lang="hu-HU" sz="1600" dirty="0" err="1">
                <a:latin typeface="Poppins" panose="00000500000000000000" pitchFamily="2" charset="-18"/>
                <a:cs typeface="Poppins" panose="00000500000000000000" pitchFamily="2" charset="-18"/>
              </a:rPr>
              <a:t>szecsi</a:t>
            </a:r>
            <a:r>
              <a:rPr lang="hu-HU" sz="1600" dirty="0">
                <a:latin typeface="Poppins" panose="00000500000000000000" pitchFamily="2" charset="-18"/>
                <a:cs typeface="Poppins" panose="00000500000000000000" pitchFamily="2" charset="-18"/>
              </a:rPr>
              <a:t>@</a:t>
            </a:r>
            <a:r>
              <a:rPr lang="hu-HU" sz="1600" dirty="0" err="1">
                <a:latin typeface="Poppins" panose="00000500000000000000" pitchFamily="2" charset="-18"/>
                <a:cs typeface="Poppins" panose="00000500000000000000" pitchFamily="2" charset="-18"/>
              </a:rPr>
              <a:t>mehi.hu</a:t>
            </a:r>
            <a:endParaRPr lang="hu-HU" sz="16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r>
              <a:rPr lang="hu-HU" sz="1600" dirty="0">
                <a:latin typeface="Poppins" panose="00000500000000000000" pitchFamily="2" charset="-18"/>
                <a:cs typeface="Poppins" panose="00000500000000000000" pitchFamily="2" charset="-18"/>
              </a:rPr>
              <a:t>www.mehi.hu</a:t>
            </a:r>
          </a:p>
          <a:p>
            <a:r>
              <a:rPr lang="hu-HU" sz="1600" dirty="0">
                <a:latin typeface="Poppins" panose="00000500000000000000" pitchFamily="2" charset="-18"/>
                <a:cs typeface="Poppins" panose="00000500000000000000" pitchFamily="2" charset="-18"/>
              </a:rPr>
              <a:t>www.renohub-h2020.eu</a:t>
            </a:r>
          </a:p>
          <a:p>
            <a:r>
              <a:rPr lang="hu-HU" sz="1600" dirty="0">
                <a:latin typeface="Poppins" panose="00000500000000000000" pitchFamily="2" charset="-18"/>
                <a:cs typeface="Poppins" panose="00000500000000000000" pitchFamily="2" charset="-18"/>
              </a:rPr>
              <a:t>www.renopont.hu</a:t>
            </a:r>
          </a:p>
          <a:p>
            <a:endParaRPr lang="en-GB" sz="900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pic>
        <p:nvPicPr>
          <p:cNvPr id="6" name="renohub_logo.png" descr="renohub_logo.png">
            <a:extLst>
              <a:ext uri="{FF2B5EF4-FFF2-40B4-BE49-F238E27FC236}">
                <a16:creationId xmlns:a16="http://schemas.microsoft.com/office/drawing/2014/main" id="{B73F810D-E6E9-472B-85EC-E2BA606FC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2729" y="2171597"/>
            <a:ext cx="2441643" cy="82151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id="{632A8703-BEA8-4E62-BFC0-DE7CE2ECA7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6136" y="3318051"/>
            <a:ext cx="3169953" cy="1450779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A99D04AE-1129-AAD4-AD42-13D27D60D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95797"/>
            <a:ext cx="2924606" cy="167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62D17B75-B61D-4023-A6E2-0DB44C3BBC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89168"/>
            <a:ext cx="2448272" cy="1593626"/>
          </a:xfrm>
          <a:prstGeom prst="rect">
            <a:avLst/>
          </a:prstGeom>
        </p:spPr>
      </p:pic>
      <p:sp>
        <p:nvSpPr>
          <p:cNvPr id="316" name="Google Shape;210;p32"/>
          <p:cNvSpPr txBox="1">
            <a:spLocks noGrp="1"/>
          </p:cNvSpPr>
          <p:nvPr>
            <p:ph type="title"/>
          </p:nvPr>
        </p:nvSpPr>
        <p:spPr>
          <a:xfrm>
            <a:off x="2627784" y="444455"/>
            <a:ext cx="3774984" cy="835876"/>
          </a:xfrm>
          <a:prstGeom prst="rect">
            <a:avLst/>
          </a:prstGeom>
        </p:spPr>
        <p:txBody>
          <a:bodyPr>
            <a:normAutofit/>
          </a:bodyPr>
          <a:lstStyle>
            <a:lvl1pPr defTabSz="585215">
              <a:defRPr sz="3839">
                <a:solidFill>
                  <a:srgbClr val="183148"/>
                </a:solidFill>
              </a:defRPr>
            </a:lvl1pPr>
          </a:lstStyle>
          <a:p>
            <a:r>
              <a:rPr lang="hu-HU" sz="3600" dirty="0" err="1"/>
              <a:t>Background</a:t>
            </a:r>
            <a:endParaRPr sz="3600" dirty="0"/>
          </a:p>
        </p:txBody>
      </p:sp>
      <p:sp>
        <p:nvSpPr>
          <p:cNvPr id="317" name="Google Shape;211;p32"/>
          <p:cNvSpPr txBox="1">
            <a:spLocks noGrp="1"/>
          </p:cNvSpPr>
          <p:nvPr>
            <p:ph type="body" sz="quarter" idx="1"/>
          </p:nvPr>
        </p:nvSpPr>
        <p:spPr>
          <a:xfrm>
            <a:off x="536868" y="1304523"/>
            <a:ext cx="6177388" cy="3312368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0" indent="0" defTabSz="868680">
              <a:defRPr sz="1710">
                <a:solidFill>
                  <a:srgbClr val="4A4A4A"/>
                </a:solidFill>
              </a:defRPr>
            </a:lvl1pPr>
          </a:lstStyle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en-GB" sz="4200" dirty="0"/>
              <a:t>Energetically </a:t>
            </a:r>
            <a:r>
              <a:rPr lang="en-GB" sz="42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  <a:sym typeface="Arial"/>
              </a:rPr>
              <a:t>outdated building stock </a:t>
            </a:r>
            <a:r>
              <a:rPr lang="en-GB" sz="4200" dirty="0"/>
              <a:t>with high energy consumption </a:t>
            </a:r>
            <a:r>
              <a:rPr lang="hu-HU" sz="4200" dirty="0"/>
              <a:t>(</a:t>
            </a:r>
            <a:r>
              <a:rPr lang="hu-HU" sz="4200" dirty="0" err="1"/>
              <a:t>average</a:t>
            </a:r>
            <a:r>
              <a:rPr lang="hu-HU" sz="4200" dirty="0"/>
              <a:t>: 250 kWh/m2/a)</a:t>
            </a:r>
          </a:p>
          <a:p>
            <a:pPr marL="214313" indent="-214313" algn="l">
              <a:buFont typeface="Arial" panose="020B0604020202020204" pitchFamily="34" charset="0"/>
              <a:buChar char="•"/>
            </a:pPr>
            <a:endParaRPr lang="en-GB" sz="4200" dirty="0"/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en-GB" sz="4200" dirty="0"/>
              <a:t>Huge </a:t>
            </a:r>
            <a:r>
              <a:rPr lang="en-GB" sz="42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potential for energy savings</a:t>
            </a:r>
            <a:endParaRPr lang="hu-HU" sz="4200" dirty="0">
              <a:solidFill>
                <a:schemeClr val="accent1"/>
              </a:solidFill>
              <a:latin typeface="Poppins Bold" panose="00000800000000000000" pitchFamily="2" charset="-18"/>
              <a:cs typeface="Poppins Bold" panose="00000800000000000000" pitchFamily="2" charset="-18"/>
            </a:endParaRPr>
          </a:p>
          <a:p>
            <a:pPr algn="l">
              <a:buNone/>
            </a:pPr>
            <a:endParaRPr lang="en-GB" sz="4200" dirty="0"/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en-GB" sz="42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Willingness </a:t>
            </a:r>
            <a:r>
              <a:rPr lang="hu-HU" sz="42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to</a:t>
            </a:r>
            <a:r>
              <a:rPr lang="hu-HU" sz="42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en-GB" sz="42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re</a:t>
            </a:r>
            <a:r>
              <a:rPr lang="hu-HU" sz="42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novate</a:t>
            </a:r>
            <a:r>
              <a:rPr lang="hu-HU" sz="42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4200" dirty="0"/>
              <a:t>(36% of </a:t>
            </a:r>
            <a:r>
              <a:rPr lang="hu-HU" sz="4200" dirty="0" err="1"/>
              <a:t>population</a:t>
            </a:r>
            <a:r>
              <a:rPr lang="hu-HU" sz="4200" dirty="0"/>
              <a:t> </a:t>
            </a:r>
            <a:r>
              <a:rPr lang="hu-HU" sz="4200" dirty="0" err="1"/>
              <a:t>plans</a:t>
            </a:r>
            <a:r>
              <a:rPr lang="hu-HU" sz="4200" dirty="0"/>
              <a:t> </a:t>
            </a:r>
            <a:r>
              <a:rPr lang="hu-HU" sz="4200" dirty="0" err="1"/>
              <a:t>to</a:t>
            </a:r>
            <a:r>
              <a:rPr lang="hu-HU" sz="4200" dirty="0"/>
              <a:t> </a:t>
            </a:r>
            <a:r>
              <a:rPr lang="hu-HU" sz="4200" dirty="0" err="1"/>
              <a:t>renovate</a:t>
            </a:r>
            <a:r>
              <a:rPr lang="hu-HU" sz="4200" dirty="0"/>
              <a:t> </a:t>
            </a:r>
            <a:r>
              <a:rPr lang="hu-HU" sz="4200" dirty="0" err="1"/>
              <a:t>within</a:t>
            </a:r>
            <a:r>
              <a:rPr lang="hu-HU" sz="4200" dirty="0"/>
              <a:t> </a:t>
            </a:r>
            <a:r>
              <a:rPr lang="hu-HU" sz="4200" dirty="0" err="1"/>
              <a:t>the</a:t>
            </a:r>
            <a:r>
              <a:rPr lang="hu-HU" sz="4200" dirty="0"/>
              <a:t> </a:t>
            </a:r>
            <a:r>
              <a:rPr lang="hu-HU" sz="4200" dirty="0" err="1"/>
              <a:t>next</a:t>
            </a:r>
            <a:r>
              <a:rPr lang="hu-HU" sz="4200" dirty="0"/>
              <a:t> 5 </a:t>
            </a:r>
            <a:r>
              <a:rPr lang="hu-HU" sz="4200" dirty="0" err="1"/>
              <a:t>years</a:t>
            </a:r>
            <a:r>
              <a:rPr lang="hu-HU" sz="4200" dirty="0"/>
              <a:t>*)</a:t>
            </a:r>
            <a:endParaRPr lang="en-GB" sz="4200" dirty="0"/>
          </a:p>
          <a:p>
            <a:pPr algn="l">
              <a:buNone/>
            </a:pPr>
            <a:r>
              <a:rPr lang="en-GB" sz="4200" dirty="0"/>
              <a:t>		</a:t>
            </a:r>
            <a:endParaRPr lang="hu-HU" sz="4200" dirty="0"/>
          </a:p>
          <a:p>
            <a:pPr algn="l">
              <a:buNone/>
            </a:pPr>
            <a:r>
              <a:rPr lang="en-GB" sz="4200" dirty="0"/>
              <a:t>VS.</a:t>
            </a:r>
          </a:p>
          <a:p>
            <a:pPr algn="l"/>
            <a:endParaRPr lang="en-GB" sz="4200" dirty="0"/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en-GB" sz="42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Very low </a:t>
            </a:r>
            <a:r>
              <a:rPr lang="en-GB" sz="4200" dirty="0"/>
              <a:t>(&lt;</a:t>
            </a:r>
            <a:r>
              <a:rPr lang="hu-HU" sz="4200" dirty="0"/>
              <a:t> 0,4</a:t>
            </a:r>
            <a:r>
              <a:rPr lang="en-GB" sz="4200" dirty="0"/>
              <a:t>%/year) </a:t>
            </a:r>
            <a:r>
              <a:rPr lang="hu-HU" sz="42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deep</a:t>
            </a:r>
            <a:r>
              <a:rPr lang="hu-HU" sz="42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en-GB" sz="42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renovation rate</a:t>
            </a:r>
            <a:endParaRPr lang="hu-HU" sz="4200" dirty="0"/>
          </a:p>
          <a:p>
            <a:pPr algn="l">
              <a:buNone/>
            </a:pPr>
            <a:endParaRPr lang="hu-HU" sz="1400" dirty="0"/>
          </a:p>
          <a:p>
            <a:pPr algn="l">
              <a:buNone/>
            </a:pPr>
            <a:r>
              <a:rPr lang="hu-HU" sz="1400" dirty="0"/>
              <a:t>*</a:t>
            </a:r>
            <a:r>
              <a:rPr lang="hu-HU" sz="1900" dirty="0"/>
              <a:t>MEHI </a:t>
            </a:r>
            <a:r>
              <a:rPr lang="hu-HU" sz="1900" dirty="0" err="1"/>
              <a:t>survey</a:t>
            </a:r>
            <a:r>
              <a:rPr lang="hu-HU" sz="1900" dirty="0"/>
              <a:t>, November 2020</a:t>
            </a:r>
            <a:endParaRPr lang="en-GB" sz="1000" dirty="0"/>
          </a:p>
        </p:txBody>
      </p:sp>
      <p:sp>
        <p:nvSpPr>
          <p:cNvPr id="318" name="Google Shape;212;p32"/>
          <p:cNvSpPr txBox="1">
            <a:spLocks noGrp="1"/>
          </p:cNvSpPr>
          <p:nvPr>
            <p:ph type="sldNum" sz="quarter" idx="4294967295"/>
          </p:nvPr>
        </p:nvSpPr>
        <p:spPr>
          <a:xfrm>
            <a:off x="7653885" y="4686398"/>
            <a:ext cx="271196" cy="369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fld id="{86CB4B4D-7CA3-9044-876B-883B54F8677D}" type="slidenum">
              <a:t>2</a:t>
            </a:fld>
            <a:endParaRPr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05D5FFE2-4413-942D-489D-72830CA237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8280" y="3219822"/>
            <a:ext cx="2278176" cy="139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429127"/>
      </p:ext>
    </p:extLst>
  </p:cSld>
  <p:clrMapOvr>
    <a:masterClrMapping/>
  </p:clrMapOvr>
  <p:transition spd="med"/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22"/>
          <p:cNvSpPr txBox="1">
            <a:spLocks noGrp="1"/>
          </p:cNvSpPr>
          <p:nvPr>
            <p:ph type="title"/>
          </p:nvPr>
        </p:nvSpPr>
        <p:spPr>
          <a:xfrm>
            <a:off x="773850" y="475777"/>
            <a:ext cx="76725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1650"/>
              <a:buFont typeface="Poppins ExtraBold"/>
              <a:buNone/>
            </a:pPr>
            <a:r>
              <a:rPr lang="hu-HU" sz="2400" dirty="0" err="1"/>
              <a:t>Motivations</a:t>
            </a:r>
            <a:r>
              <a:rPr lang="hu-HU" sz="2400" dirty="0"/>
              <a:t>: </a:t>
            </a:r>
            <a:r>
              <a:rPr lang="hu-HU" sz="2400" dirty="0" err="1"/>
              <a:t>short-term</a:t>
            </a:r>
            <a:r>
              <a:rPr lang="hu-HU" sz="2400" dirty="0"/>
              <a:t> </a:t>
            </a:r>
            <a:r>
              <a:rPr lang="hu-HU" sz="2400" dirty="0" err="1"/>
              <a:t>gains</a:t>
            </a:r>
            <a:r>
              <a:rPr lang="hu-HU" sz="2400" dirty="0"/>
              <a:t>!</a:t>
            </a:r>
            <a:endParaRPr lang="hu-HU" sz="2000" dirty="0"/>
          </a:p>
        </p:txBody>
      </p:sp>
      <p:sp>
        <p:nvSpPr>
          <p:cNvPr id="455" name="Google Shape;455;p22"/>
          <p:cNvSpPr txBox="1">
            <a:spLocks noGrp="1"/>
          </p:cNvSpPr>
          <p:nvPr>
            <p:ph type="sldNum" idx="4294967295"/>
          </p:nvPr>
        </p:nvSpPr>
        <p:spPr>
          <a:xfrm>
            <a:off x="8548658" y="4661912"/>
            <a:ext cx="325700" cy="396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1200"/>
              <a:buFont typeface="Poppins"/>
              <a:buNone/>
            </a:pPr>
            <a:fld id="{00000000-1234-1234-1234-123412341234}" type="slidenum">
              <a:rPr lang="en-US">
                <a:solidFill>
                  <a:srgbClr val="183148"/>
                </a:solidFill>
              </a:rPr>
              <a:t>3</a:t>
            </a:fld>
            <a:endParaRPr sz="1200" b="0" i="0" u="none" strike="noStrike" cap="none">
              <a:solidFill>
                <a:srgbClr val="18314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56" name="Google Shape;456;p22"/>
          <p:cNvSpPr txBox="1"/>
          <p:nvPr/>
        </p:nvSpPr>
        <p:spPr>
          <a:xfrm>
            <a:off x="1105351" y="1436375"/>
            <a:ext cx="2113501" cy="644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1400"/>
              <a:buFont typeface="Poppins ExtraBold"/>
              <a:buNone/>
            </a:pPr>
            <a:r>
              <a:rPr lang="hu-HU" sz="1400" b="0" i="0" u="none" strike="noStrike" cap="none" dirty="0">
                <a:solidFill>
                  <a:srgbClr val="C00000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AESTHETICS AND SENSE OF COMFORT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457" name="Google Shape;457;p22"/>
          <p:cNvSpPr txBox="1">
            <a:spLocks noGrp="1"/>
          </p:cNvSpPr>
          <p:nvPr>
            <p:ph type="body" idx="1"/>
          </p:nvPr>
        </p:nvSpPr>
        <p:spPr>
          <a:xfrm>
            <a:off x="1073149" y="2067224"/>
            <a:ext cx="2270552" cy="86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lnSpcReduction="1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4"/>
              <a:buNone/>
            </a:pPr>
            <a:r>
              <a:rPr lang="hu-HU" dirty="0" err="1">
                <a:solidFill>
                  <a:srgbClr val="4A4A4A"/>
                </a:solidFill>
              </a:rPr>
              <a:t>Warm</a:t>
            </a:r>
            <a:r>
              <a:rPr lang="hu-HU" dirty="0">
                <a:solidFill>
                  <a:srgbClr val="4A4A4A"/>
                </a:solidFill>
              </a:rPr>
              <a:t>, </a:t>
            </a:r>
            <a:r>
              <a:rPr lang="hu-HU" dirty="0" err="1">
                <a:solidFill>
                  <a:srgbClr val="4A4A4A"/>
                </a:solidFill>
              </a:rPr>
              <a:t>cozy</a:t>
            </a:r>
            <a:r>
              <a:rPr lang="hu-HU" dirty="0">
                <a:solidFill>
                  <a:srgbClr val="4A4A4A"/>
                </a:solidFill>
              </a:rPr>
              <a:t>, modern </a:t>
            </a:r>
            <a:r>
              <a:rPr lang="hu-HU" dirty="0" err="1">
                <a:solidFill>
                  <a:srgbClr val="4A4A4A"/>
                </a:solidFill>
              </a:rPr>
              <a:t>apartment</a:t>
            </a:r>
            <a:r>
              <a:rPr lang="hu-HU" dirty="0">
                <a:solidFill>
                  <a:srgbClr val="4A4A4A"/>
                </a:solidFill>
              </a:rPr>
              <a:t> </a:t>
            </a:r>
            <a:r>
              <a:rPr lang="hu-HU" dirty="0" err="1">
                <a:solidFill>
                  <a:srgbClr val="4A4A4A"/>
                </a:solidFill>
              </a:rPr>
              <a:t>nicely</a:t>
            </a:r>
            <a:r>
              <a:rPr lang="hu-HU" dirty="0">
                <a:solidFill>
                  <a:srgbClr val="4A4A4A"/>
                </a:solidFill>
              </a:rPr>
              <a:t> </a:t>
            </a:r>
            <a:r>
              <a:rPr lang="hu-HU" dirty="0" err="1">
                <a:solidFill>
                  <a:srgbClr val="4A4A4A"/>
                </a:solidFill>
              </a:rPr>
              <a:t>done</a:t>
            </a:r>
            <a:r>
              <a:rPr lang="hu-HU" dirty="0">
                <a:solidFill>
                  <a:srgbClr val="4A4A4A"/>
                </a:solidFill>
              </a:rPr>
              <a:t>. </a:t>
            </a:r>
            <a:r>
              <a:rPr lang="hu-HU" dirty="0" err="1">
                <a:solidFill>
                  <a:srgbClr val="4A4A4A"/>
                </a:solidFill>
              </a:rPr>
              <a:t>Aesthetics</a:t>
            </a:r>
            <a:r>
              <a:rPr lang="hu-HU" dirty="0">
                <a:solidFill>
                  <a:srgbClr val="4A4A4A"/>
                </a:solidFill>
              </a:rPr>
              <a:t> </a:t>
            </a:r>
            <a:r>
              <a:rPr lang="hu-HU" dirty="0" err="1">
                <a:solidFill>
                  <a:srgbClr val="4A4A4A"/>
                </a:solidFill>
              </a:rPr>
              <a:t>always</a:t>
            </a:r>
            <a:r>
              <a:rPr lang="hu-HU" dirty="0">
                <a:solidFill>
                  <a:srgbClr val="4A4A4A"/>
                </a:solidFill>
              </a:rPr>
              <a:t> a </a:t>
            </a:r>
            <a:r>
              <a:rPr lang="hu-HU" dirty="0" err="1">
                <a:solidFill>
                  <a:srgbClr val="4A4A4A"/>
                </a:solidFill>
              </a:rPr>
              <a:t>primary</a:t>
            </a:r>
            <a:r>
              <a:rPr lang="hu-HU" dirty="0">
                <a:solidFill>
                  <a:srgbClr val="4A4A4A"/>
                </a:solidFill>
              </a:rPr>
              <a:t> </a:t>
            </a:r>
            <a:r>
              <a:rPr lang="hu-HU" dirty="0" err="1">
                <a:solidFill>
                  <a:srgbClr val="4A4A4A"/>
                </a:solidFill>
              </a:rPr>
              <a:t>motivation</a:t>
            </a:r>
            <a:r>
              <a:rPr lang="hu-HU" dirty="0">
                <a:solidFill>
                  <a:srgbClr val="4A4A4A"/>
                </a:solidFill>
              </a:rPr>
              <a:t>.</a:t>
            </a:r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458" name="Google Shape;458;p22"/>
          <p:cNvSpPr txBox="1"/>
          <p:nvPr/>
        </p:nvSpPr>
        <p:spPr>
          <a:xfrm>
            <a:off x="3484650" y="1436375"/>
            <a:ext cx="2113501" cy="644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1400"/>
              <a:buFont typeface="Poppins ExtraBold"/>
              <a:buNone/>
            </a:pPr>
            <a:r>
              <a:rPr lang="hu-HU" sz="1400" b="0" i="0" u="none" strike="noStrike" cap="none" dirty="0">
                <a:solidFill>
                  <a:srgbClr val="183148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ENERGY EFFICIENCY  = SAVINGS</a:t>
            </a:r>
            <a:endParaRPr dirty="0"/>
          </a:p>
        </p:txBody>
      </p:sp>
      <p:sp>
        <p:nvSpPr>
          <p:cNvPr id="459" name="Google Shape;459;p22"/>
          <p:cNvSpPr txBox="1"/>
          <p:nvPr/>
        </p:nvSpPr>
        <p:spPr>
          <a:xfrm>
            <a:off x="3452400" y="2058758"/>
            <a:ext cx="2178001" cy="869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851"/>
              <a:buFont typeface="Poppins Light"/>
              <a:buNone/>
            </a:pP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Immadiate</a:t>
            </a:r>
            <a:r>
              <a:rPr lang="hu-HU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 </a:t>
            </a: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drop</a:t>
            </a:r>
            <a:r>
              <a:rPr lang="hu-HU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 in </a:t>
            </a: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utility</a:t>
            </a:r>
            <a:r>
              <a:rPr lang="hu-HU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 </a:t>
            </a: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costs</a:t>
            </a:r>
            <a:r>
              <a:rPr lang="hu-HU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, </a:t>
            </a: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expected</a:t>
            </a:r>
            <a:r>
              <a:rPr lang="hu-HU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 </a:t>
            </a: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long-term</a:t>
            </a:r>
            <a:r>
              <a:rPr lang="hu-HU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 </a:t>
            </a: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investment</a:t>
            </a:r>
            <a:r>
              <a:rPr lang="hu-HU" sz="1200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 </a:t>
            </a:r>
            <a:r>
              <a:rPr lang="hu-HU" sz="1200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with</a:t>
            </a:r>
            <a:r>
              <a:rPr lang="hu-HU" sz="1200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 </a:t>
            </a:r>
            <a:r>
              <a:rPr lang="hu-HU" sz="1200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payback</a:t>
            </a:r>
            <a:r>
              <a:rPr lang="hu-HU" sz="1200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 (</a:t>
            </a: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increased</a:t>
            </a:r>
            <a:r>
              <a:rPr lang="hu-HU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 </a:t>
            </a: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property</a:t>
            </a:r>
            <a:r>
              <a:rPr lang="hu-HU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 </a:t>
            </a: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value</a:t>
            </a:r>
            <a:r>
              <a:rPr lang="hu-HU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).</a:t>
            </a:r>
            <a:endParaRPr sz="2800" dirty="0"/>
          </a:p>
        </p:txBody>
      </p:sp>
      <p:sp>
        <p:nvSpPr>
          <p:cNvPr id="460" name="Google Shape;460;p22"/>
          <p:cNvSpPr txBox="1"/>
          <p:nvPr/>
        </p:nvSpPr>
        <p:spPr>
          <a:xfrm>
            <a:off x="5880251" y="1436375"/>
            <a:ext cx="2113501" cy="644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1400"/>
              <a:buFont typeface="Poppins ExtraBold"/>
              <a:buNone/>
            </a:pPr>
            <a:r>
              <a:rPr lang="hu-HU" sz="1400" b="0" i="0" u="none" strike="noStrike" cap="none" dirty="0">
                <a:solidFill>
                  <a:srgbClr val="183148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PRESSURE TO RENOVATE</a:t>
            </a:r>
            <a:endParaRPr dirty="0"/>
          </a:p>
        </p:txBody>
      </p:sp>
      <p:sp>
        <p:nvSpPr>
          <p:cNvPr id="461" name="Google Shape;461;p22"/>
          <p:cNvSpPr txBox="1"/>
          <p:nvPr/>
        </p:nvSpPr>
        <p:spPr>
          <a:xfrm>
            <a:off x="5778000" y="2050291"/>
            <a:ext cx="2318101" cy="877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816"/>
              <a:buFont typeface="Poppins Light"/>
              <a:buNone/>
            </a:pPr>
            <a:r>
              <a:rPr lang="hu-HU" sz="1200" dirty="0">
                <a:solidFill>
                  <a:srgbClr val="4A4A4A"/>
                </a:solidFill>
                <a:latin typeface="Poppins Light"/>
                <a:cs typeface="Poppins Light"/>
              </a:rPr>
              <a:t>O</a:t>
            </a:r>
            <a:r>
              <a:rPr lang="en-US" sz="1200" dirty="0" err="1">
                <a:solidFill>
                  <a:srgbClr val="4A4A4A"/>
                </a:solidFill>
                <a:latin typeface="Poppins Light"/>
                <a:cs typeface="Poppins Light"/>
              </a:rPr>
              <a:t>utdated</a:t>
            </a:r>
            <a:r>
              <a:rPr lang="en-US" sz="1200" dirty="0">
                <a:solidFill>
                  <a:srgbClr val="4A4A4A"/>
                </a:solidFill>
                <a:latin typeface="Poppins Light"/>
                <a:cs typeface="Poppins Light"/>
              </a:rPr>
              <a:t>, dangerous, unreliable, broken-down appliances, moldy walls etc.</a:t>
            </a:r>
            <a:endParaRPr sz="1200" dirty="0">
              <a:solidFill>
                <a:srgbClr val="4A4A4A"/>
              </a:solidFill>
              <a:latin typeface="Poppins Light"/>
              <a:cs typeface="Poppins Light"/>
            </a:endParaRPr>
          </a:p>
        </p:txBody>
      </p:sp>
      <p:sp>
        <p:nvSpPr>
          <p:cNvPr id="462" name="Google Shape;462;p22"/>
          <p:cNvSpPr txBox="1"/>
          <p:nvPr/>
        </p:nvSpPr>
        <p:spPr>
          <a:xfrm>
            <a:off x="1105351" y="2927899"/>
            <a:ext cx="2113501" cy="482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1400"/>
              <a:buFont typeface="Poppins ExtraBold"/>
              <a:buNone/>
            </a:pPr>
            <a:r>
              <a:rPr lang="hu-HU" sz="1400" b="0" i="0" u="none" strike="noStrike" cap="none" dirty="0">
                <a:solidFill>
                  <a:srgbClr val="183148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FINANCIAL BOOST</a:t>
            </a:r>
            <a:endParaRPr dirty="0"/>
          </a:p>
        </p:txBody>
      </p:sp>
      <p:sp>
        <p:nvSpPr>
          <p:cNvPr id="463" name="Google Shape;463;p22"/>
          <p:cNvSpPr txBox="1"/>
          <p:nvPr/>
        </p:nvSpPr>
        <p:spPr>
          <a:xfrm>
            <a:off x="980600" y="3379516"/>
            <a:ext cx="2363101" cy="644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140"/>
              <a:buFont typeface="Poppins Light"/>
              <a:buNone/>
            </a:pP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Tenders</a:t>
            </a:r>
            <a:r>
              <a:rPr lang="hu-HU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, </a:t>
            </a: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savings</a:t>
            </a:r>
            <a:r>
              <a:rPr lang="hu-HU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, a </a:t>
            </a: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legacy</a:t>
            </a:r>
            <a:r>
              <a:rPr lang="hu-HU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 </a:t>
            </a: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available</a:t>
            </a:r>
            <a:endParaRPr sz="1600" dirty="0"/>
          </a:p>
        </p:txBody>
      </p:sp>
      <p:sp>
        <p:nvSpPr>
          <p:cNvPr id="464" name="Google Shape;464;p22"/>
          <p:cNvSpPr txBox="1"/>
          <p:nvPr/>
        </p:nvSpPr>
        <p:spPr>
          <a:xfrm>
            <a:off x="3321102" y="3410300"/>
            <a:ext cx="2417901" cy="889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lnSpcReduction="1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804"/>
              <a:buFont typeface="Poppins Light"/>
              <a:buNone/>
            </a:pPr>
            <a:r>
              <a:rPr lang="hu-HU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More </a:t>
            </a: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reliable</a:t>
            </a:r>
            <a:r>
              <a:rPr lang="hu-HU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, </a:t>
            </a:r>
            <a:r>
              <a:rPr lang="en-GB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controllable</a:t>
            </a:r>
            <a:r>
              <a:rPr lang="hu-HU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 </a:t>
            </a: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equipments</a:t>
            </a:r>
            <a:r>
              <a:rPr lang="hu-HU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, no more CO </a:t>
            </a: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hazard</a:t>
            </a:r>
            <a:r>
              <a:rPr lang="hu-HU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, </a:t>
            </a: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draught</a:t>
            </a:r>
            <a:r>
              <a:rPr lang="hu-HU" sz="1200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 and </a:t>
            </a:r>
            <a:r>
              <a:rPr lang="hu-HU" sz="1200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mold</a:t>
            </a:r>
            <a:r>
              <a:rPr lang="hu-HU" sz="1200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, no </a:t>
            </a:r>
            <a:r>
              <a:rPr lang="hu-HU" sz="1200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asthma</a:t>
            </a:r>
            <a:r>
              <a:rPr lang="hu-HU" sz="1200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.</a:t>
            </a:r>
            <a:endParaRPr sz="2800" dirty="0"/>
          </a:p>
        </p:txBody>
      </p:sp>
      <p:sp>
        <p:nvSpPr>
          <p:cNvPr id="465" name="Google Shape;465;p22"/>
          <p:cNvSpPr txBox="1"/>
          <p:nvPr/>
        </p:nvSpPr>
        <p:spPr>
          <a:xfrm>
            <a:off x="5777999" y="2927899"/>
            <a:ext cx="2318101" cy="482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1400"/>
              <a:buFont typeface="Poppins ExtraBold"/>
              <a:buNone/>
            </a:pPr>
            <a:r>
              <a:rPr lang="hu-HU" dirty="0">
                <a:solidFill>
                  <a:schemeClr val="accent5"/>
                </a:solidFill>
                <a:latin typeface="Poppins ExtraBold"/>
                <a:cs typeface="Poppins ExtraBold"/>
                <a:sym typeface="Poppins ExtraBold"/>
              </a:rPr>
              <a:t>BEING „GREEN”</a:t>
            </a:r>
            <a:endParaRPr dirty="0">
              <a:solidFill>
                <a:schemeClr val="accent5"/>
              </a:solidFill>
            </a:endParaRPr>
          </a:p>
        </p:txBody>
      </p:sp>
      <p:sp>
        <p:nvSpPr>
          <p:cNvPr id="466" name="Google Shape;466;p22"/>
          <p:cNvSpPr txBox="1"/>
          <p:nvPr/>
        </p:nvSpPr>
        <p:spPr>
          <a:xfrm>
            <a:off x="5778000" y="3379516"/>
            <a:ext cx="2385400" cy="776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851"/>
              <a:buFont typeface="Poppins Light"/>
              <a:buNone/>
            </a:pP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Not</a:t>
            </a:r>
            <a:r>
              <a:rPr lang="hu-HU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 a </a:t>
            </a: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strong</a:t>
            </a:r>
            <a:r>
              <a:rPr lang="hu-HU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 driver </a:t>
            </a:r>
            <a:r>
              <a:rPr lang="hu-HU" sz="1200" b="0" i="0" u="none" strike="noStrike" cap="none" dirty="0" err="1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yet</a:t>
            </a:r>
            <a:r>
              <a:rPr lang="hu-HU" sz="1200" b="0" i="0" u="none" strike="noStrike" cap="none" dirty="0">
                <a:solidFill>
                  <a:srgbClr val="4A4A4A"/>
                </a:solidFill>
                <a:latin typeface="Poppins Light"/>
                <a:ea typeface="Poppins Light"/>
                <a:cs typeface="Poppins Light"/>
                <a:sym typeface="Poppins Light"/>
              </a:rPr>
              <a:t>.</a:t>
            </a:r>
            <a:endParaRPr sz="2800" dirty="0"/>
          </a:p>
        </p:txBody>
      </p:sp>
      <p:sp>
        <p:nvSpPr>
          <p:cNvPr id="467" name="Google Shape;467;p22"/>
          <p:cNvSpPr txBox="1"/>
          <p:nvPr/>
        </p:nvSpPr>
        <p:spPr>
          <a:xfrm>
            <a:off x="3321102" y="2937877"/>
            <a:ext cx="2417901" cy="630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1400"/>
              <a:buFont typeface="Poppins ExtraBold"/>
              <a:buNone/>
            </a:pPr>
            <a:r>
              <a:rPr lang="hu-HU" b="0" i="0" u="none" strike="noStrike" cap="none" dirty="0">
                <a:solidFill>
                  <a:srgbClr val="183148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CONTROL, SAFETY AND HEALTH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163045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8"/>
          <p:cNvSpPr txBox="1">
            <a:spLocks noGrp="1"/>
          </p:cNvSpPr>
          <p:nvPr>
            <p:ph type="title"/>
          </p:nvPr>
        </p:nvSpPr>
        <p:spPr>
          <a:xfrm>
            <a:off x="0" y="216225"/>
            <a:ext cx="9144000" cy="105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ct val="100000"/>
              <a:buFont typeface="Poppins ExtraBold"/>
              <a:buNone/>
            </a:pPr>
            <a:r>
              <a:rPr lang="hu-HU" sz="2400" dirty="0" err="1"/>
              <a:t>Property</a:t>
            </a:r>
            <a:r>
              <a:rPr lang="hu-HU" sz="2400" dirty="0"/>
              <a:t> </a:t>
            </a:r>
            <a:r>
              <a:rPr lang="hu-HU" sz="2400" dirty="0" err="1"/>
              <a:t>value</a:t>
            </a:r>
            <a:r>
              <a:rPr lang="hu-HU" sz="2400" dirty="0"/>
              <a:t> </a:t>
            </a:r>
            <a:r>
              <a:rPr lang="hu-HU" sz="2400" dirty="0" err="1"/>
              <a:t>research</a:t>
            </a:r>
            <a:br>
              <a:rPr lang="hu-HU" sz="2400" dirty="0"/>
            </a:br>
            <a:r>
              <a:rPr lang="en-US" sz="1900" i="1" dirty="0">
                <a:latin typeface="Poppins" panose="00000500000000000000" pitchFamily="2" charset="-18"/>
                <a:cs typeface="Poppins" panose="00000500000000000000" pitchFamily="2" charset="-18"/>
              </a:rPr>
              <a:t>How much more is your house worth if you </a:t>
            </a:r>
            <a:r>
              <a:rPr lang="hu-HU" sz="1900" i="1" dirty="0" err="1">
                <a:latin typeface="Poppins" panose="00000500000000000000" pitchFamily="2" charset="-18"/>
                <a:cs typeface="Poppins" panose="00000500000000000000" pitchFamily="2" charset="-18"/>
              </a:rPr>
              <a:t>energetically</a:t>
            </a:r>
            <a:r>
              <a:rPr lang="hu-HU" sz="1900" i="1" dirty="0">
                <a:latin typeface="Poppins" panose="00000500000000000000" pitchFamily="2" charset="-18"/>
                <a:cs typeface="Poppins" panose="00000500000000000000" pitchFamily="2" charset="-18"/>
              </a:rPr>
              <a:t> </a:t>
            </a:r>
            <a:r>
              <a:rPr lang="en-US" sz="1900" i="1" dirty="0">
                <a:latin typeface="Poppins" panose="00000500000000000000" pitchFamily="2" charset="-18"/>
                <a:cs typeface="Poppins" panose="00000500000000000000" pitchFamily="2" charset="-18"/>
              </a:rPr>
              <a:t>upgrade </a:t>
            </a:r>
            <a:r>
              <a:rPr lang="hu-HU" sz="1900" i="1" dirty="0" err="1">
                <a:latin typeface="Poppins" panose="00000500000000000000" pitchFamily="2" charset="-18"/>
                <a:cs typeface="Poppins" panose="00000500000000000000" pitchFamily="2" charset="-18"/>
              </a:rPr>
              <a:t>it</a:t>
            </a:r>
            <a:r>
              <a:rPr lang="en-US" sz="1900" i="1" dirty="0">
                <a:latin typeface="Poppins" panose="00000500000000000000" pitchFamily="2" charset="-18"/>
                <a:cs typeface="Poppins" panose="00000500000000000000" pitchFamily="2" charset="-18"/>
              </a:rPr>
              <a:t>?</a:t>
            </a:r>
            <a:endParaRPr sz="1900" b="0" i="1" u="none" strike="noStrike" cap="none" dirty="0">
              <a:solidFill>
                <a:srgbClr val="183148"/>
              </a:solidFill>
              <a:latin typeface="Poppins" panose="00000500000000000000" pitchFamily="2" charset="-18"/>
              <a:cs typeface="Poppins" panose="00000500000000000000" pitchFamily="2" charset="-18"/>
              <a:sym typeface="Poppins ExtraBold"/>
            </a:endParaRPr>
          </a:p>
        </p:txBody>
      </p:sp>
      <p:sp>
        <p:nvSpPr>
          <p:cNvPr id="325" name="Google Shape;325;p18"/>
          <p:cNvSpPr txBox="1">
            <a:spLocks noGrp="1"/>
          </p:cNvSpPr>
          <p:nvPr>
            <p:ph type="body" idx="1"/>
          </p:nvPr>
        </p:nvSpPr>
        <p:spPr>
          <a:xfrm>
            <a:off x="1454052" y="1904925"/>
            <a:ext cx="5877001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342900" lvl="0" indent="-14922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6" name="Google Shape;326;p18"/>
          <p:cNvSpPr txBox="1">
            <a:spLocks noGrp="1"/>
          </p:cNvSpPr>
          <p:nvPr>
            <p:ph type="sldNum" idx="12"/>
          </p:nvPr>
        </p:nvSpPr>
        <p:spPr>
          <a:xfrm>
            <a:off x="8688363" y="4820368"/>
            <a:ext cx="341728" cy="323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900"/>
              <a:buFont typeface="Poppins"/>
              <a:buNone/>
            </a:pPr>
            <a:fld id="{00000000-1234-1234-1234-123412341234}" type="slidenum">
              <a:rPr lang="hu-HU">
                <a:solidFill>
                  <a:srgbClr val="CCCCCC"/>
                </a:solidFill>
              </a:rPr>
              <a:t>4</a:t>
            </a:fld>
            <a:endParaRPr sz="900" b="0" i="0" u="none" strike="noStrike" cap="none">
              <a:solidFill>
                <a:srgbClr val="CCCCCC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aphicFrame>
        <p:nvGraphicFramePr>
          <p:cNvPr id="327" name="Google Shape;327;p18"/>
          <p:cNvGraphicFramePr/>
          <p:nvPr>
            <p:extLst>
              <p:ext uri="{D42A27DB-BD31-4B8C-83A1-F6EECF244321}">
                <p14:modId xmlns:p14="http://schemas.microsoft.com/office/powerpoint/2010/main" val="4072510672"/>
              </p:ext>
            </p:extLst>
          </p:nvPr>
        </p:nvGraphicFramePr>
        <p:xfrm>
          <a:off x="1043608" y="1309732"/>
          <a:ext cx="7386638" cy="3617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22"/>
          <p:cNvSpPr txBox="1">
            <a:spLocks noGrp="1"/>
          </p:cNvSpPr>
          <p:nvPr>
            <p:ph type="title"/>
          </p:nvPr>
        </p:nvSpPr>
        <p:spPr>
          <a:xfrm>
            <a:off x="390144" y="374344"/>
            <a:ext cx="8358320" cy="746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1650"/>
              <a:buFont typeface="Poppins ExtraBold"/>
              <a:buNone/>
            </a:pPr>
            <a:r>
              <a:rPr lang="hu-HU" sz="2800" dirty="0" err="1"/>
              <a:t>Barriers</a:t>
            </a:r>
            <a:r>
              <a:rPr lang="hu-HU" sz="2800" dirty="0"/>
              <a:t>: </a:t>
            </a:r>
            <a:r>
              <a:rPr lang="hu-HU" sz="2800" dirty="0" err="1"/>
              <a:t>lack</a:t>
            </a:r>
            <a:r>
              <a:rPr lang="hu-HU" sz="2800" dirty="0"/>
              <a:t> of </a:t>
            </a:r>
            <a:r>
              <a:rPr lang="hu-HU" sz="2800" dirty="0" err="1"/>
              <a:t>information</a:t>
            </a:r>
            <a:r>
              <a:rPr lang="hu-HU" sz="2800" dirty="0"/>
              <a:t> and </a:t>
            </a:r>
            <a:r>
              <a:rPr lang="hu-HU" sz="2800" dirty="0" err="1"/>
              <a:t>money</a:t>
            </a:r>
            <a:endParaRPr lang="hu-HU" sz="2400" dirty="0"/>
          </a:p>
        </p:txBody>
      </p:sp>
      <p:sp>
        <p:nvSpPr>
          <p:cNvPr id="455" name="Google Shape;455;p22"/>
          <p:cNvSpPr txBox="1">
            <a:spLocks noGrp="1"/>
          </p:cNvSpPr>
          <p:nvPr>
            <p:ph type="sldNum" idx="4294967295"/>
          </p:nvPr>
        </p:nvSpPr>
        <p:spPr>
          <a:xfrm>
            <a:off x="8548658" y="4661912"/>
            <a:ext cx="325700" cy="396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1200"/>
              <a:buFont typeface="Poppins"/>
              <a:buNone/>
            </a:pPr>
            <a:fld id="{00000000-1234-1234-1234-123412341234}" type="slidenum">
              <a:rPr lang="en-US">
                <a:solidFill>
                  <a:srgbClr val="183148"/>
                </a:solidFill>
              </a:rPr>
              <a:t>5</a:t>
            </a:fld>
            <a:endParaRPr sz="1200" b="0" i="0" u="none" strike="noStrike" cap="none">
              <a:solidFill>
                <a:srgbClr val="18314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56" name="Google Shape;456;p22"/>
          <p:cNvSpPr txBox="1"/>
          <p:nvPr/>
        </p:nvSpPr>
        <p:spPr>
          <a:xfrm>
            <a:off x="1072041" y="1436375"/>
            <a:ext cx="2270552" cy="1135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algn="ctr">
              <a:lnSpc>
                <a:spcPct val="110000"/>
              </a:lnSpc>
              <a:buClr>
                <a:srgbClr val="183148"/>
              </a:buClr>
              <a:buSzPts val="1400"/>
            </a:pPr>
            <a:r>
              <a:rPr lang="hu-HU" dirty="0">
                <a:solidFill>
                  <a:srgbClr val="183148"/>
                </a:solidFill>
                <a:latin typeface="Poppins ExtraBold"/>
                <a:cs typeface="Poppins ExtraBold"/>
                <a:sym typeface="Poppins ExtraBold"/>
              </a:rPr>
              <a:t>GENERAL FEAR </a:t>
            </a:r>
            <a:br>
              <a:rPr lang="hu-HU" dirty="0">
                <a:solidFill>
                  <a:srgbClr val="183148"/>
                </a:solidFill>
                <a:latin typeface="Poppins ExtraBold"/>
                <a:cs typeface="Poppins ExtraBold"/>
                <a:sym typeface="Poppins ExtraBold"/>
              </a:rPr>
            </a:br>
            <a:r>
              <a:rPr lang="hu-HU" dirty="0">
                <a:solidFill>
                  <a:srgbClr val="183148"/>
                </a:solidFill>
                <a:latin typeface="Poppins ExtraBold"/>
                <a:cs typeface="Poppins ExtraBold"/>
                <a:sym typeface="Poppins ExtraBold"/>
              </a:rPr>
              <a:t>OF THE PROCESS</a:t>
            </a:r>
            <a:endParaRPr dirty="0">
              <a:solidFill>
                <a:srgbClr val="183148"/>
              </a:solidFill>
              <a:latin typeface="Poppins ExtraBold"/>
              <a:cs typeface="Poppins ExtraBold"/>
            </a:endParaRPr>
          </a:p>
        </p:txBody>
      </p:sp>
      <p:sp>
        <p:nvSpPr>
          <p:cNvPr id="458" name="Google Shape;458;p22"/>
          <p:cNvSpPr txBox="1"/>
          <p:nvPr/>
        </p:nvSpPr>
        <p:spPr>
          <a:xfrm>
            <a:off x="5739002" y="1982584"/>
            <a:ext cx="2395302" cy="630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1400"/>
              <a:buFont typeface="Poppins ExtraBold"/>
              <a:buNone/>
            </a:pPr>
            <a:r>
              <a:rPr lang="hu-HU" b="0" i="0" u="none" strike="noStrike" cap="none" dirty="0">
                <a:solidFill>
                  <a:srgbClr val="183148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DIFFICULT</a:t>
            </a:r>
            <a:r>
              <a:rPr lang="hu-HU" dirty="0">
                <a:solidFill>
                  <a:srgbClr val="183148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 OR </a:t>
            </a:r>
            <a:r>
              <a:rPr lang="hu-HU" b="0" i="0" u="none" strike="noStrike" cap="none" dirty="0">
                <a:solidFill>
                  <a:srgbClr val="183148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NO SUBSIDIES</a:t>
            </a:r>
            <a:endParaRPr dirty="0"/>
          </a:p>
        </p:txBody>
      </p:sp>
      <p:sp>
        <p:nvSpPr>
          <p:cNvPr id="460" name="Google Shape;460;p22"/>
          <p:cNvSpPr txBox="1"/>
          <p:nvPr/>
        </p:nvSpPr>
        <p:spPr>
          <a:xfrm>
            <a:off x="1024492" y="3215943"/>
            <a:ext cx="2318101" cy="644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1400"/>
              <a:buFont typeface="Poppins ExtraBold"/>
              <a:buNone/>
            </a:pPr>
            <a:r>
              <a:rPr lang="hu-HU" sz="1400" b="0" i="0" u="none" strike="noStrike" cap="none" dirty="0">
                <a:solidFill>
                  <a:srgbClr val="183148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UNPREDICTABILITY AND LACK OF CONTROL</a:t>
            </a:r>
            <a:endParaRPr dirty="0"/>
          </a:p>
        </p:txBody>
      </p:sp>
      <p:sp>
        <p:nvSpPr>
          <p:cNvPr id="462" name="Google Shape;462;p22"/>
          <p:cNvSpPr txBox="1"/>
          <p:nvPr/>
        </p:nvSpPr>
        <p:spPr>
          <a:xfrm>
            <a:off x="5739002" y="3245571"/>
            <a:ext cx="2358473" cy="630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1400"/>
              <a:buFont typeface="Poppins ExtraBold"/>
              <a:buNone/>
            </a:pPr>
            <a:r>
              <a:rPr lang="hu-HU" b="0" i="0" u="none" strike="noStrike" cap="none" dirty="0">
                <a:solidFill>
                  <a:srgbClr val="183148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LACK OF TRUST AND LACK OF INSTALLERS</a:t>
            </a:r>
            <a:endParaRPr dirty="0"/>
          </a:p>
        </p:txBody>
      </p:sp>
      <p:sp>
        <p:nvSpPr>
          <p:cNvPr id="465" name="Google Shape;465;p22"/>
          <p:cNvSpPr txBox="1"/>
          <p:nvPr/>
        </p:nvSpPr>
        <p:spPr>
          <a:xfrm>
            <a:off x="3290136" y="1940900"/>
            <a:ext cx="2558336" cy="63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 fontScale="70000" lnSpcReduction="20000"/>
          </a:bodyPr>
          <a:lstStyle/>
          <a:p>
            <a:pPr lvl="0" algn="ctr">
              <a:buClr>
                <a:srgbClr val="183148"/>
              </a:buClr>
              <a:buSzPts val="1400"/>
            </a:pPr>
            <a:r>
              <a:rPr lang="hu-HU" sz="2000" dirty="0">
                <a:solidFill>
                  <a:srgbClr val="183148"/>
                </a:solidFill>
                <a:latin typeface="Poppins ExtraBold"/>
                <a:cs typeface="Poppins ExtraBold"/>
                <a:sym typeface="Poppins ExtraBold"/>
              </a:rPr>
              <a:t>LOT OF DOUBTS, UNKNOWN ADVANTAGES </a:t>
            </a:r>
            <a:endParaRPr dirty="0">
              <a:solidFill>
                <a:srgbClr val="183148"/>
              </a:solidFill>
              <a:latin typeface="Poppins ExtraBold"/>
              <a:cs typeface="Poppins ExtraBold"/>
            </a:endParaRPr>
          </a:p>
        </p:txBody>
      </p:sp>
      <p:sp>
        <p:nvSpPr>
          <p:cNvPr id="467" name="Google Shape;467;p22"/>
          <p:cNvSpPr txBox="1"/>
          <p:nvPr/>
        </p:nvSpPr>
        <p:spPr>
          <a:xfrm>
            <a:off x="3343144" y="3230757"/>
            <a:ext cx="2395858" cy="630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1400"/>
              <a:buFont typeface="Poppins ExtraBold"/>
              <a:buNone/>
            </a:pPr>
            <a:r>
              <a:rPr lang="hu-HU" b="0" i="0" u="none" strike="noStrike" cap="none" dirty="0">
                <a:solidFill>
                  <a:srgbClr val="183148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LACK OF EXPERIENCE AND EXPERTISE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032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11987" y="1032938"/>
            <a:ext cx="5100373" cy="1236483"/>
          </a:xfrm>
          <a:prstGeom prst="rect">
            <a:avLst/>
          </a:prstGeom>
        </p:spPr>
        <p:txBody>
          <a:bodyPr vert="horz" wrap="square" lIns="0" tIns="5198" rIns="0" bIns="0" rtlCol="0">
            <a:spAutoFit/>
          </a:bodyPr>
          <a:lstStyle/>
          <a:p>
            <a:pPr marL="5776">
              <a:spcBef>
                <a:spcPts val="41"/>
              </a:spcBef>
            </a:pPr>
            <a:r>
              <a:rPr lang="hu-HU" sz="2000" b="1" dirty="0" err="1"/>
              <a:t>Solution</a:t>
            </a:r>
            <a:r>
              <a:rPr lang="hu-HU" sz="2000" b="1" dirty="0"/>
              <a:t>: </a:t>
            </a:r>
            <a:r>
              <a:rPr lang="hu-HU" sz="2000" b="1" dirty="0" err="1"/>
              <a:t>the</a:t>
            </a:r>
            <a:r>
              <a:rPr lang="hu-HU" sz="2000" b="1" dirty="0"/>
              <a:t> </a:t>
            </a:r>
            <a:r>
              <a:rPr lang="hu-HU" sz="2000" b="1" dirty="0" err="1"/>
              <a:t>first</a:t>
            </a:r>
            <a:r>
              <a:rPr lang="hu-HU" sz="2000" b="1" dirty="0"/>
              <a:t> </a:t>
            </a:r>
            <a:r>
              <a:rPr lang="hu-HU" sz="2000" b="1" dirty="0" err="1"/>
              <a:t>Hungarian</a:t>
            </a:r>
            <a:r>
              <a:rPr lang="hu-HU" sz="2000" b="1" dirty="0"/>
              <a:t> </a:t>
            </a:r>
            <a:r>
              <a:rPr lang="hu-HU" sz="2000" b="1" dirty="0" err="1"/>
              <a:t>one</a:t>
            </a:r>
            <a:r>
              <a:rPr lang="hu-HU" sz="2000" b="1" dirty="0"/>
              <a:t>-stop-shop </a:t>
            </a:r>
            <a:r>
              <a:rPr lang="hu-HU" sz="2000" b="1" dirty="0" err="1"/>
              <a:t>energy</a:t>
            </a:r>
            <a:r>
              <a:rPr lang="hu-HU" sz="2000" b="1" dirty="0"/>
              <a:t> </a:t>
            </a:r>
            <a:r>
              <a:rPr lang="hu-HU" sz="2000" b="1" dirty="0" err="1"/>
              <a:t>home</a:t>
            </a:r>
            <a:r>
              <a:rPr lang="hu-HU" sz="2000" b="1" dirty="0"/>
              <a:t> </a:t>
            </a:r>
            <a:r>
              <a:rPr lang="hu-HU" sz="2000" b="1" dirty="0" err="1"/>
              <a:t>renovation</a:t>
            </a:r>
            <a:r>
              <a:rPr lang="hu-HU" sz="2000" b="1" dirty="0"/>
              <a:t> </a:t>
            </a:r>
            <a:r>
              <a:rPr lang="hu-HU" sz="2000" b="1" dirty="0" err="1"/>
              <a:t>system</a:t>
            </a:r>
            <a:r>
              <a:rPr lang="hu-HU" sz="2000" b="1" dirty="0"/>
              <a:t> </a:t>
            </a:r>
            <a:br>
              <a:rPr lang="hu-HU" sz="2000" b="1" dirty="0"/>
            </a:br>
            <a:endParaRPr lang="hu-HU" sz="2001" b="1" dirty="0"/>
          </a:p>
        </p:txBody>
      </p:sp>
      <p:sp>
        <p:nvSpPr>
          <p:cNvPr id="14" name="Dia számának helye 13">
            <a:extLst>
              <a:ext uri="{FF2B5EF4-FFF2-40B4-BE49-F238E27FC236}">
                <a16:creationId xmlns:a16="http://schemas.microsoft.com/office/drawing/2014/main" id="{3B5C8C86-9733-4AB7-90DF-6C2307DC770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hu-HU" smtClean="0"/>
              <a:t>6</a:t>
            </a:fld>
            <a:endParaRPr lang="hu-HU" dirty="0"/>
          </a:p>
        </p:txBody>
      </p:sp>
      <p:sp>
        <p:nvSpPr>
          <p:cNvPr id="8" name="object 8"/>
          <p:cNvSpPr txBox="1"/>
          <p:nvPr/>
        </p:nvSpPr>
        <p:spPr>
          <a:xfrm>
            <a:off x="470761" y="1497420"/>
            <a:ext cx="4482453" cy="229156"/>
          </a:xfrm>
          <a:prstGeom prst="rect">
            <a:avLst/>
          </a:prstGeom>
        </p:spPr>
        <p:txBody>
          <a:bodyPr vert="horz" wrap="square" lIns="0" tIns="5198" rIns="0" bIns="0" rtlCol="0">
            <a:spAutoFit/>
          </a:bodyPr>
          <a:lstStyle/>
          <a:p>
            <a:pPr marL="9530">
              <a:spcBef>
                <a:spcPts val="41"/>
              </a:spcBef>
            </a:pPr>
            <a:endParaRPr lang="hu-HU" sz="1455" b="1" spc="2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4FED6584-141C-45B0-824D-7DBC3F974FC4}"/>
              </a:ext>
            </a:extLst>
          </p:cNvPr>
          <p:cNvSpPr txBox="1"/>
          <p:nvPr/>
        </p:nvSpPr>
        <p:spPr>
          <a:xfrm>
            <a:off x="1475656" y="1995686"/>
            <a:ext cx="6192688" cy="2499915"/>
          </a:xfrm>
          <a:prstGeom prst="rect">
            <a:avLst/>
          </a:prstGeom>
          <a:noFill/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accent5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Providing customers with the </a:t>
            </a:r>
            <a:r>
              <a:rPr lang="en-US" sz="18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technical, financial and legal</a:t>
            </a:r>
            <a:r>
              <a:rPr lang="en-US" sz="1600" dirty="0">
                <a:solidFill>
                  <a:schemeClr val="accent5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information and services they need </a:t>
            </a:r>
            <a:r>
              <a:rPr lang="en-US" sz="18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in one place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accent5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Guides the client through</a:t>
            </a:r>
            <a:r>
              <a:rPr lang="en-US" sz="18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 the </a:t>
            </a:r>
            <a:r>
              <a:rPr lang="hu-HU" sz="1800" dirty="0" err="1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whole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 </a:t>
            </a:r>
            <a:r>
              <a:rPr lang="en-US" sz="18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renovation process</a:t>
            </a:r>
            <a:r>
              <a:rPr lang="hu-HU" sz="18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accent5"/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Helps to increase the quantity and quality of domestic </a:t>
            </a:r>
            <a:r>
              <a:rPr lang="en-US" sz="18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deep energy renovations</a:t>
            </a:r>
            <a:endParaRPr lang="hu-HU" sz="1600" dirty="0">
              <a:solidFill>
                <a:schemeClr val="accent5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567499261"/>
      </p:ext>
    </p:extLst>
  </p:cSld>
  <p:clrMapOvr>
    <a:masterClrMapping/>
  </p:clrMapOvr>
  <p:transition spd="med"/>
  <p:extLst>
    <p:ext uri="{6950BFC3-D8DA-4A85-94F7-54DA5524770B}">
      <p188:commentRel xmlns:p188="http://schemas.microsoft.com/office/powerpoint/2018/8/main" r:id="rId3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247;p37"/>
          <p:cNvSpPr txBox="1">
            <a:spLocks noGrp="1"/>
          </p:cNvSpPr>
          <p:nvPr>
            <p:ph type="sldNum" sz="quarter" idx="4294967295"/>
          </p:nvPr>
        </p:nvSpPr>
        <p:spPr>
          <a:xfrm>
            <a:off x="8729633" y="4731990"/>
            <a:ext cx="325698" cy="369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fld id="{86CB4B4D-7CA3-9044-876B-883B54F8677D}" type="slidenum">
              <a:t>7</a:t>
            </a:fld>
            <a:endParaRPr dirty="0"/>
          </a:p>
        </p:txBody>
      </p:sp>
      <p:sp>
        <p:nvSpPr>
          <p:cNvPr id="11" name="Google Shape;220;p33"/>
          <p:cNvSpPr txBox="1">
            <a:spLocks/>
          </p:cNvSpPr>
          <p:nvPr/>
        </p:nvSpPr>
        <p:spPr>
          <a:xfrm>
            <a:off x="1331640" y="577592"/>
            <a:ext cx="6336703" cy="698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 anchor="b">
            <a:noAutofit/>
          </a:bodyPr>
          <a:lstStyle>
            <a:lvl1pPr marL="0" marR="0" indent="0" algn="l" defTabSz="7132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7" b="0" i="0" u="none" strike="noStrike" cap="none" spc="0" baseline="0">
                <a:ln>
                  <a:noFill/>
                </a:ln>
                <a:solidFill>
                  <a:srgbClr val="183148"/>
                </a:solidFill>
                <a:uFillTx/>
                <a:latin typeface="Poppins ExtraBold"/>
                <a:ea typeface="Poppins ExtraBold"/>
                <a:cs typeface="Poppins ExtraBold"/>
                <a:sym typeface="Poppins ExtraBold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434343"/>
                </a:solidFill>
                <a:uFillTx/>
                <a:latin typeface="Poppins ExtraBold"/>
                <a:ea typeface="Poppins ExtraBold"/>
                <a:cs typeface="Poppins ExtraBold"/>
                <a:sym typeface="Poppins ExtraBold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434343"/>
                </a:solidFill>
                <a:uFillTx/>
                <a:latin typeface="Poppins ExtraBold"/>
                <a:ea typeface="Poppins ExtraBold"/>
                <a:cs typeface="Poppins ExtraBold"/>
                <a:sym typeface="Poppins ExtraBold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434343"/>
                </a:solidFill>
                <a:uFillTx/>
                <a:latin typeface="Poppins ExtraBold"/>
                <a:ea typeface="Poppins ExtraBold"/>
                <a:cs typeface="Poppins ExtraBold"/>
                <a:sym typeface="Poppins ExtraBold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434343"/>
                </a:solidFill>
                <a:uFillTx/>
                <a:latin typeface="Poppins ExtraBold"/>
                <a:ea typeface="Poppins ExtraBold"/>
                <a:cs typeface="Poppins ExtraBold"/>
                <a:sym typeface="Poppins ExtraBold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434343"/>
                </a:solidFill>
                <a:uFillTx/>
                <a:latin typeface="Poppins ExtraBold"/>
                <a:ea typeface="Poppins ExtraBold"/>
                <a:cs typeface="Poppins ExtraBold"/>
                <a:sym typeface="Poppins ExtraBold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434343"/>
                </a:solidFill>
                <a:uFillTx/>
                <a:latin typeface="Poppins ExtraBold"/>
                <a:ea typeface="Poppins ExtraBold"/>
                <a:cs typeface="Poppins ExtraBold"/>
                <a:sym typeface="Poppins ExtraBold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434343"/>
                </a:solidFill>
                <a:uFillTx/>
                <a:latin typeface="Poppins ExtraBold"/>
                <a:ea typeface="Poppins ExtraBold"/>
                <a:cs typeface="Poppins ExtraBold"/>
                <a:sym typeface="Poppins ExtraBold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434343"/>
                </a:solidFill>
                <a:uFillTx/>
                <a:latin typeface="Poppins ExtraBold"/>
                <a:ea typeface="Poppins ExtraBold"/>
                <a:cs typeface="Poppins ExtraBold"/>
                <a:sym typeface="Poppins ExtraBold"/>
              </a:defRPr>
            </a:lvl9pPr>
          </a:lstStyle>
          <a:p>
            <a:pPr algn="ctr" hangingPunct="1"/>
            <a:r>
              <a:rPr lang="hu-HU" sz="2600" dirty="0" err="1"/>
              <a:t>RenoPont</a:t>
            </a:r>
            <a:r>
              <a:rPr lang="hu-HU" sz="2600" dirty="0"/>
              <a:t> </a:t>
            </a:r>
            <a:r>
              <a:rPr lang="hu-HU" sz="2600" dirty="0" err="1"/>
              <a:t>One</a:t>
            </a:r>
            <a:r>
              <a:rPr lang="hu-HU" sz="2600" dirty="0"/>
              <a:t>-Stop-Shop </a:t>
            </a:r>
            <a:r>
              <a:rPr lang="hu-HU" sz="2600" dirty="0" err="1"/>
              <a:t>Energy</a:t>
            </a:r>
            <a:r>
              <a:rPr lang="hu-HU" sz="2600" dirty="0"/>
              <a:t> Home </a:t>
            </a:r>
            <a:r>
              <a:rPr lang="hu-HU" sz="2600" dirty="0" err="1"/>
              <a:t>Renovation</a:t>
            </a:r>
            <a:r>
              <a:rPr lang="hu-HU" sz="2600" dirty="0"/>
              <a:t> Centre</a:t>
            </a:r>
          </a:p>
        </p:txBody>
      </p:sp>
      <p:sp>
        <p:nvSpPr>
          <p:cNvPr id="9" name="Google Shape;211;p32"/>
          <p:cNvSpPr txBox="1">
            <a:spLocks noGrp="1"/>
          </p:cNvSpPr>
          <p:nvPr>
            <p:ph type="body" sz="quarter" idx="4294967295"/>
          </p:nvPr>
        </p:nvSpPr>
        <p:spPr>
          <a:xfrm>
            <a:off x="4644008" y="1444489"/>
            <a:ext cx="3816425" cy="40718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defTabSz="868680">
              <a:defRPr sz="1710">
                <a:solidFill>
                  <a:srgbClr val="4A4A4A"/>
                </a:solidFill>
              </a:defRPr>
            </a:lvl1pPr>
          </a:lstStyle>
          <a:p>
            <a:pPr algn="ctr">
              <a:buNone/>
            </a:pPr>
            <a:r>
              <a:rPr lang="hu-HU" sz="1600" b="1" dirty="0" err="1">
                <a:solidFill>
                  <a:schemeClr val="tx1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RenoPont</a:t>
            </a:r>
            <a:r>
              <a:rPr lang="hu-HU" sz="1600" b="1" dirty="0">
                <a:solidFill>
                  <a:schemeClr val="tx1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 </a:t>
            </a:r>
            <a:r>
              <a:rPr lang="hu-HU" sz="1600" b="1" dirty="0" err="1">
                <a:solidFill>
                  <a:schemeClr val="tx1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Hotspots</a:t>
            </a:r>
            <a:r>
              <a:rPr lang="hu-HU" sz="1600" b="1" dirty="0">
                <a:solidFill>
                  <a:schemeClr val="tx1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/</a:t>
            </a:r>
            <a:r>
              <a:rPr lang="hu-HU" sz="1600" b="1" dirty="0" err="1">
                <a:solidFill>
                  <a:schemeClr val="tx1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Offices</a:t>
            </a:r>
            <a:endParaRPr lang="hu-HU" sz="1600" b="1" dirty="0">
              <a:solidFill>
                <a:schemeClr val="tx1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450850" indent="-179388">
              <a:buFont typeface="Arial" panose="020B0604020202020204" pitchFamily="34" charset="0"/>
              <a:buChar char="•"/>
            </a:pPr>
            <a:endParaRPr lang="hu-HU" sz="1200" dirty="0">
              <a:solidFill>
                <a:schemeClr val="tx1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endParaRPr lang="hu-HU" sz="1600" dirty="0">
              <a:solidFill>
                <a:schemeClr val="tx1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endParaRPr lang="hu-HU" sz="1600" dirty="0">
              <a:solidFill>
                <a:schemeClr val="tx1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endParaRPr lang="hu-HU" sz="1600" dirty="0">
              <a:solidFill>
                <a:schemeClr val="tx1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endParaRPr lang="hu-HU" sz="1600" dirty="0">
              <a:solidFill>
                <a:schemeClr val="tx1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endParaRPr lang="hu-HU" sz="1600" dirty="0">
              <a:solidFill>
                <a:schemeClr val="tx1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endParaRPr lang="hu-HU" sz="1600" dirty="0">
              <a:solidFill>
                <a:schemeClr val="tx1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endParaRPr lang="hu-HU" sz="1600" dirty="0">
              <a:solidFill>
                <a:schemeClr val="tx1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</p:txBody>
      </p:sp>
      <p:sp>
        <p:nvSpPr>
          <p:cNvPr id="14" name="Google Shape;211;p32">
            <a:extLst>
              <a:ext uri="{FF2B5EF4-FFF2-40B4-BE49-F238E27FC236}">
                <a16:creationId xmlns:a16="http://schemas.microsoft.com/office/drawing/2014/main" id="{08F9C018-60A0-4A27-A611-66FCCF03B95F}"/>
              </a:ext>
            </a:extLst>
          </p:cNvPr>
          <p:cNvSpPr txBox="1">
            <a:spLocks/>
          </p:cNvSpPr>
          <p:nvPr/>
        </p:nvSpPr>
        <p:spPr>
          <a:xfrm>
            <a:off x="462367" y="1444489"/>
            <a:ext cx="4109633" cy="3884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 lnSpcReduction="20000"/>
          </a:bodyPr>
          <a:lstStyle>
            <a:lvl1pPr marL="0" marR="0" indent="0" algn="l" defTabSz="86868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10" b="0" i="0" u="none" strike="noStrike" cap="none" spc="0" baseline="0">
                <a:ln>
                  <a:noFill/>
                </a:ln>
                <a:solidFill>
                  <a:srgbClr val="4A4A4A"/>
                </a:solidFill>
                <a:uFillTx/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317500" marR="0" indent="279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ln>
                  <a:noFill/>
                </a:ln>
                <a:solidFill>
                  <a:srgbClr val="999999"/>
                </a:solidFill>
                <a:uFillTx/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317500" marR="0" indent="74295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ln>
                  <a:noFill/>
                </a:ln>
                <a:solidFill>
                  <a:srgbClr val="999999"/>
                </a:solidFill>
                <a:uFillTx/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317500" marR="0" indent="120015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ln>
                  <a:noFill/>
                </a:ln>
                <a:solidFill>
                  <a:srgbClr val="999999"/>
                </a:solidFill>
                <a:uFillTx/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317500" marR="0" indent="16637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ln>
                  <a:noFill/>
                </a:ln>
                <a:solidFill>
                  <a:srgbClr val="999999"/>
                </a:solidFill>
                <a:uFillTx/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2794000" marR="0" indent="-355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Helvetica"/>
              <a:buChar char="■"/>
              <a:tabLst/>
              <a:defRPr sz="1400" b="0" i="0" u="none" strike="noStrike" cap="none" spc="0" baseline="0">
                <a:ln>
                  <a:noFill/>
                </a:ln>
                <a:solidFill>
                  <a:srgbClr val="999999"/>
                </a:solidFill>
                <a:uFillTx/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3281795" marR="0" indent="-379845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Helvetica"/>
              <a:buChar char="●"/>
              <a:tabLst/>
              <a:defRPr sz="1400" b="0" i="0" u="none" strike="noStrike" cap="none" spc="0" baseline="0">
                <a:ln>
                  <a:noFill/>
                </a:ln>
                <a:solidFill>
                  <a:srgbClr val="999999"/>
                </a:solidFill>
                <a:uFillTx/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3738995" marR="0" indent="-379845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Helvetica"/>
              <a:buChar char="○"/>
              <a:tabLst/>
              <a:defRPr sz="1400" b="0" i="0" u="none" strike="noStrike" cap="none" spc="0" baseline="0">
                <a:ln>
                  <a:noFill/>
                </a:ln>
                <a:solidFill>
                  <a:srgbClr val="999999"/>
                </a:solidFill>
                <a:uFillTx/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4231640" marR="0" indent="-40894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Helvetica"/>
              <a:buChar char="■"/>
              <a:tabLst/>
              <a:defRPr sz="1400" b="0" i="0" u="none" strike="noStrike" cap="none" spc="0" baseline="0">
                <a:ln>
                  <a:noFill/>
                </a:ln>
                <a:solidFill>
                  <a:srgbClr val="999999"/>
                </a:solidFill>
                <a:uFillTx/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algn="ctr" hangingPunct="1"/>
            <a:r>
              <a:rPr lang="hu-HU" sz="1700" b="1" dirty="0" err="1">
                <a:solidFill>
                  <a:schemeClr val="tx1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RenoPont</a:t>
            </a:r>
            <a:r>
              <a:rPr lang="hu-HU" sz="1700" b="1" dirty="0">
                <a:solidFill>
                  <a:schemeClr val="tx1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 </a:t>
            </a:r>
            <a:r>
              <a:rPr lang="hu-HU" sz="1700" b="1" dirty="0" err="1">
                <a:solidFill>
                  <a:schemeClr val="tx1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website</a:t>
            </a:r>
            <a:r>
              <a:rPr lang="hu-HU" sz="1700" b="1" dirty="0">
                <a:solidFill>
                  <a:schemeClr val="tx1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 (renopont.hu</a:t>
            </a:r>
            <a:r>
              <a:rPr lang="hu-HU" sz="1600" b="1" dirty="0">
                <a:solidFill>
                  <a:schemeClr val="tx1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)</a:t>
            </a:r>
          </a:p>
          <a:p>
            <a:pPr marL="450850" indent="-179388" hangingPunct="1">
              <a:buFont typeface="Arial" panose="020B0604020202020204" pitchFamily="34" charset="0"/>
              <a:buChar char="•"/>
            </a:pPr>
            <a:endParaRPr lang="hu-HU" sz="1200" dirty="0">
              <a:solidFill>
                <a:schemeClr val="tx1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hangingPunct="1"/>
            <a:endParaRPr lang="hu-HU" sz="1600" dirty="0">
              <a:solidFill>
                <a:schemeClr val="tx1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hangingPunct="1"/>
            <a:endParaRPr lang="hu-HU" sz="1600" dirty="0">
              <a:solidFill>
                <a:schemeClr val="tx1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hangingPunct="1"/>
            <a:endParaRPr lang="hu-HU" sz="1600" dirty="0">
              <a:solidFill>
                <a:schemeClr val="tx1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pPr hangingPunct="1"/>
            <a:endParaRPr lang="hu-HU" sz="1600" dirty="0">
              <a:solidFill>
                <a:schemeClr val="tx1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pPr hangingPunct="1"/>
            <a:endParaRPr lang="hu-HU" sz="1600" b="1" dirty="0">
              <a:solidFill>
                <a:schemeClr val="tx1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pPr hangingPunct="1"/>
            <a:endParaRPr lang="hu-HU" sz="1600" dirty="0">
              <a:solidFill>
                <a:schemeClr val="tx1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pPr hangingPunct="1"/>
            <a:endParaRPr lang="hu-HU" sz="1600" i="1" dirty="0">
              <a:solidFill>
                <a:schemeClr val="tx1"/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</p:txBody>
      </p:sp>
      <p:pic>
        <p:nvPicPr>
          <p:cNvPr id="15" name="Kép 14">
            <a:extLst>
              <a:ext uri="{FF2B5EF4-FFF2-40B4-BE49-F238E27FC236}">
                <a16:creationId xmlns:a16="http://schemas.microsoft.com/office/drawing/2014/main" id="{E16A6338-45C9-4644-BDA8-615016D84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936" y="1854378"/>
            <a:ext cx="3646567" cy="2128725"/>
          </a:xfrm>
          <a:prstGeom prst="rect">
            <a:avLst/>
          </a:prstGeom>
        </p:spPr>
      </p:pic>
      <p:sp>
        <p:nvSpPr>
          <p:cNvPr id="16" name="Szövegdoboz 15">
            <a:extLst>
              <a:ext uri="{FF2B5EF4-FFF2-40B4-BE49-F238E27FC236}">
                <a16:creationId xmlns:a16="http://schemas.microsoft.com/office/drawing/2014/main" id="{63D5553E-A52F-4421-86A7-EBCE9C6CC476}"/>
              </a:ext>
            </a:extLst>
          </p:cNvPr>
          <p:cNvSpPr txBox="1"/>
          <p:nvPr/>
        </p:nvSpPr>
        <p:spPr>
          <a:xfrm>
            <a:off x="4727935" y="3991585"/>
            <a:ext cx="3876513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hu-HU" sz="1200" dirty="0">
                <a:solidFill>
                  <a:srgbClr val="002060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Nagykanizsa, Budapest City,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hu-HU" sz="1200" dirty="0">
                <a:solidFill>
                  <a:srgbClr val="002060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Budapest Józsefváros, Budapest Óbuda, Sopronkövesd, Budapest Budavár</a:t>
            </a:r>
            <a:endParaRPr kumimoji="0" lang="en-AU" sz="1200" b="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Poppins Bold" panose="00000800000000000000" pitchFamily="2" charset="-18"/>
              <a:cs typeface="Poppins Bold" panose="00000800000000000000" pitchFamily="2" charset="-18"/>
              <a:sym typeface="Arial"/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63D5553E-A52F-4421-86A7-EBCE9C6CC476}"/>
              </a:ext>
            </a:extLst>
          </p:cNvPr>
          <p:cNvSpPr txBox="1"/>
          <p:nvPr/>
        </p:nvSpPr>
        <p:spPr>
          <a:xfrm>
            <a:off x="462367" y="4083918"/>
            <a:ext cx="3903543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hu-HU" sz="1200" dirty="0">
                <a:solidFill>
                  <a:srgbClr val="002060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Start</a:t>
            </a:r>
            <a:r>
              <a:rPr kumimoji="0" lang="en-AU" sz="1200" b="0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Poppins Bold" panose="00000800000000000000" pitchFamily="2" charset="-18"/>
                <a:cs typeface="Poppins Bold" panose="00000800000000000000" pitchFamily="2" charset="-18"/>
                <a:sym typeface="Arial"/>
              </a:rPr>
              <a:t>: </a:t>
            </a:r>
            <a:r>
              <a:rPr kumimoji="0" lang="hu-HU" sz="1200" b="0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Poppins Bold" panose="00000800000000000000" pitchFamily="2" charset="-18"/>
                <a:cs typeface="Poppins Bold" panose="00000800000000000000" pitchFamily="2" charset="-18"/>
                <a:sym typeface="Arial"/>
              </a:rPr>
              <a:t>17. November </a:t>
            </a:r>
            <a:r>
              <a:rPr lang="hu-HU" sz="1200" dirty="0">
                <a:solidFill>
                  <a:srgbClr val="002060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2021.</a:t>
            </a:r>
            <a:endParaRPr kumimoji="0" lang="en-AU" sz="1200" b="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Poppins Bold" panose="00000800000000000000" pitchFamily="2" charset="-18"/>
              <a:cs typeface="Poppins Bold" panose="00000800000000000000" pitchFamily="2" charset="-18"/>
              <a:sym typeface="Arial"/>
            </a:endParaRP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02752BD7-64AC-4D26-9817-30A874674F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366" y="1949417"/>
            <a:ext cx="3999431" cy="203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74176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3"/>
          <p:cNvSpPr>
            <a:spLocks noGrp="1"/>
          </p:cNvSpPr>
          <p:nvPr>
            <p:ph type="title"/>
          </p:nvPr>
        </p:nvSpPr>
        <p:spPr>
          <a:xfrm>
            <a:off x="0" y="458296"/>
            <a:ext cx="9144000" cy="720080"/>
          </a:xfrm>
        </p:spPr>
        <p:txBody>
          <a:bodyPr>
            <a:noAutofit/>
          </a:bodyPr>
          <a:lstStyle/>
          <a:p>
            <a:r>
              <a:rPr lang="en-US" sz="2000" dirty="0"/>
              <a:t>Services available on the </a:t>
            </a:r>
            <a:r>
              <a:rPr lang="en-US" sz="2000" dirty="0" err="1"/>
              <a:t>RenoPont</a:t>
            </a:r>
            <a:r>
              <a:rPr lang="en-US" sz="2000" dirty="0"/>
              <a:t> </a:t>
            </a:r>
            <a:r>
              <a:rPr lang="en-US" sz="2000" dirty="0" err="1"/>
              <a:t>websit</a:t>
            </a:r>
            <a:r>
              <a:rPr lang="hu-HU" sz="2000" dirty="0"/>
              <a:t>e</a:t>
            </a:r>
            <a:br>
              <a:rPr lang="hu-HU" sz="2000" dirty="0"/>
            </a:br>
            <a:r>
              <a:rPr lang="en-US" sz="20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  <a:sym typeface="Poppins Light"/>
              </a:rPr>
              <a:t>Technical, financial and legal information</a:t>
            </a:r>
            <a:endParaRPr lang="hu-HU" sz="2000" dirty="0"/>
          </a:p>
        </p:txBody>
      </p:sp>
      <p:pic>
        <p:nvPicPr>
          <p:cNvPr id="17" name="Kép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"/>
          <a:stretch/>
        </p:blipFill>
        <p:spPr>
          <a:xfrm>
            <a:off x="7020272" y="1130027"/>
            <a:ext cx="1561721" cy="1800200"/>
          </a:xfrm>
          <a:prstGeom prst="rect">
            <a:avLst/>
          </a:prstGeom>
          <a:ln>
            <a:noFill/>
          </a:ln>
        </p:spPr>
      </p:pic>
      <p:sp>
        <p:nvSpPr>
          <p:cNvPr id="18" name="Téglalap 17"/>
          <p:cNvSpPr/>
          <p:nvPr/>
        </p:nvSpPr>
        <p:spPr>
          <a:xfrm>
            <a:off x="395536" y="1275606"/>
            <a:ext cx="7128792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Benefits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of deep renovation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20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Best </a:t>
            </a:r>
            <a:r>
              <a:rPr lang="hu-HU" sz="2000" dirty="0" err="1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practices</a:t>
            </a:r>
            <a:endParaRPr lang="en-US" sz="2000" dirty="0">
              <a:solidFill>
                <a:schemeClr val="accent1"/>
              </a:solidFill>
              <a:latin typeface="Poppins Bold" panose="00000800000000000000" pitchFamily="2" charset="-18"/>
              <a:ea typeface="Poppins Light"/>
              <a:cs typeface="Poppins Bold" panose="00000800000000000000" pitchFamily="2" charset="-1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Product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selection guide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Support and </a:t>
            </a:r>
            <a:r>
              <a:rPr lang="en-US" sz="20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financing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options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Template </a:t>
            </a:r>
            <a:r>
              <a:rPr lang="en-US" sz="20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documents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(sample contracts, tender documents)</a:t>
            </a:r>
            <a:endParaRPr lang="hu-HU" sz="1800" dirty="0">
              <a:solidFill>
                <a:schemeClr val="tx1">
                  <a:lumMod val="50000"/>
                </a:schemeClr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8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Glossary</a:t>
            </a:r>
            <a:r>
              <a:rPr lang="hu-HU" sz="18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and F.A.Q.</a:t>
            </a:r>
            <a:endParaRPr lang="en-US" sz="1800" dirty="0">
              <a:solidFill>
                <a:schemeClr val="tx1">
                  <a:lumMod val="50000"/>
                </a:schemeClr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Office appointments and online consultation</a:t>
            </a:r>
            <a:endParaRPr lang="hu-HU" sz="1800" dirty="0">
              <a:solidFill>
                <a:schemeClr val="tx1">
                  <a:lumMod val="50000"/>
                </a:schemeClr>
              </a:solidFill>
              <a:latin typeface="Poppins Light" panose="00000400000000000000" pitchFamily="2" charset="-18"/>
              <a:cs typeface="Poppins Light" panose="00000400000000000000" pitchFamily="2" charset="-1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Energy saving </a:t>
            </a:r>
            <a:r>
              <a:rPr lang="en-US" sz="20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calculator</a:t>
            </a:r>
            <a:endParaRPr lang="hu-HU" sz="2000" dirty="0">
              <a:solidFill>
                <a:schemeClr val="accent1"/>
              </a:solidFill>
              <a:latin typeface="Poppins Bold" panose="00000800000000000000" pitchFamily="2" charset="-18"/>
              <a:ea typeface="Poppins Light"/>
              <a:cs typeface="Poppins Bold" panose="00000800000000000000" pitchFamily="2" charset="-1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800" dirty="0" err="1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Specialist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and </a:t>
            </a:r>
            <a:r>
              <a:rPr lang="en-US" sz="20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contractor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Poppins Bold" panose="00000800000000000000" pitchFamily="2" charset="-18"/>
                <a:ea typeface="Poppins Light"/>
                <a:cs typeface="Poppins Bold" panose="00000800000000000000" pitchFamily="2" charset="-18"/>
              </a:rPr>
              <a:t>database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Poppins Light" panose="00000400000000000000" pitchFamily="2" charset="-18"/>
                <a:cs typeface="Poppins Light" panose="00000400000000000000" pitchFamily="2" charset="-18"/>
              </a:rPr>
              <a:t>, with qualified and assessable professionals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u-HU" sz="1800" dirty="0">
              <a:solidFill>
                <a:schemeClr val="accent1"/>
              </a:solidFill>
              <a:latin typeface="Poppins Bold" panose="00000800000000000000" pitchFamily="2" charset="-18"/>
              <a:ea typeface="Poppins Light"/>
              <a:cs typeface="Poppins Bold" panose="00000800000000000000" pitchFamily="2" charset="-18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F6D0A96F-2D48-4B8B-A98C-CBB920853C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6296" y="3660923"/>
            <a:ext cx="2010614" cy="147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6252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1"/>
          <p:cNvSpPr txBox="1">
            <a:spLocks noGrp="1"/>
          </p:cNvSpPr>
          <p:nvPr>
            <p:ph type="title"/>
          </p:nvPr>
        </p:nvSpPr>
        <p:spPr>
          <a:xfrm>
            <a:off x="0" y="216226"/>
            <a:ext cx="9144000" cy="913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3148"/>
              </a:buClr>
              <a:buSzPts val="2400"/>
              <a:buFont typeface="Poppins ExtraBold"/>
              <a:buNone/>
            </a:pPr>
            <a:r>
              <a:rPr lang="hu-HU" sz="2800" dirty="0" err="1"/>
              <a:t>Energy</a:t>
            </a:r>
            <a:r>
              <a:rPr lang="hu-HU" sz="2800" dirty="0"/>
              <a:t> saving </a:t>
            </a:r>
            <a:r>
              <a:rPr lang="hu-HU" sz="2800" dirty="0" err="1"/>
              <a:t>calculator</a:t>
            </a:r>
            <a:endParaRPr sz="2400" dirty="0"/>
          </a:p>
        </p:txBody>
      </p:sp>
      <p:sp>
        <p:nvSpPr>
          <p:cNvPr id="253" name="Google Shape;253;p21"/>
          <p:cNvSpPr txBox="1">
            <a:spLocks noGrp="1"/>
          </p:cNvSpPr>
          <p:nvPr>
            <p:ph type="body" idx="1"/>
          </p:nvPr>
        </p:nvSpPr>
        <p:spPr>
          <a:xfrm>
            <a:off x="467544" y="1275606"/>
            <a:ext cx="8064896" cy="3384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 lnSpcReduction="20000"/>
          </a:bodyPr>
          <a:lstStyle/>
          <a:p>
            <a:pPr marL="285750" indent="-285750" algn="l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hu-HU" sz="30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Inputs</a:t>
            </a:r>
            <a:r>
              <a:rPr lang="hu-HU" sz="2800" dirty="0"/>
              <a:t>: </a:t>
            </a:r>
            <a:r>
              <a:rPr lang="hu-HU" sz="2800" dirty="0" err="1"/>
              <a:t>basic</a:t>
            </a:r>
            <a:r>
              <a:rPr lang="hu-HU" sz="2800" dirty="0"/>
              <a:t> </a:t>
            </a:r>
            <a:r>
              <a:rPr lang="hu-HU" sz="2800" dirty="0" err="1"/>
              <a:t>data</a:t>
            </a:r>
            <a:r>
              <a:rPr lang="hu-HU" sz="2800" dirty="0"/>
              <a:t> of building (</a:t>
            </a:r>
            <a:r>
              <a:rPr lang="hu-HU" sz="2800" dirty="0" err="1"/>
              <a:t>construction</a:t>
            </a:r>
            <a:r>
              <a:rPr lang="hu-HU" sz="2800" dirty="0"/>
              <a:t> </a:t>
            </a:r>
            <a:r>
              <a:rPr lang="hu-HU" sz="2800" dirty="0" err="1"/>
              <a:t>period</a:t>
            </a:r>
            <a:r>
              <a:rPr lang="hu-HU" sz="2800" dirty="0"/>
              <a:t>, </a:t>
            </a:r>
            <a:r>
              <a:rPr lang="hu-HU" sz="2800" dirty="0" err="1"/>
              <a:t>wall</a:t>
            </a:r>
            <a:r>
              <a:rPr lang="hu-HU" sz="2800" dirty="0"/>
              <a:t>, </a:t>
            </a:r>
            <a:r>
              <a:rPr lang="hu-HU" sz="2800" dirty="0" err="1"/>
              <a:t>insulation</a:t>
            </a:r>
            <a:r>
              <a:rPr lang="hu-HU" sz="2800" dirty="0"/>
              <a:t>, </a:t>
            </a:r>
            <a:r>
              <a:rPr lang="hu-HU" sz="2800" dirty="0" err="1"/>
              <a:t>door</a:t>
            </a:r>
            <a:r>
              <a:rPr lang="hu-HU" sz="2800" dirty="0"/>
              <a:t> and </a:t>
            </a:r>
            <a:r>
              <a:rPr lang="hu-HU" sz="2800" dirty="0" err="1"/>
              <a:t>window</a:t>
            </a:r>
            <a:r>
              <a:rPr lang="hu-HU" sz="2800" dirty="0"/>
              <a:t>, </a:t>
            </a:r>
            <a:r>
              <a:rPr lang="hu-HU" sz="2800" dirty="0" err="1"/>
              <a:t>heating</a:t>
            </a:r>
            <a:r>
              <a:rPr lang="hu-HU" sz="2800" dirty="0"/>
              <a:t> </a:t>
            </a:r>
            <a:r>
              <a:rPr lang="hu-HU" sz="2800" dirty="0" err="1"/>
              <a:t>system</a:t>
            </a:r>
            <a:r>
              <a:rPr lang="hu-HU" sz="2800" dirty="0"/>
              <a:t>)</a:t>
            </a:r>
          </a:p>
          <a:p>
            <a:pPr marL="285750" indent="-285750" algn="l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hu-HU" sz="30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Results</a:t>
            </a:r>
            <a:r>
              <a:rPr lang="hu-HU" sz="2800" dirty="0"/>
              <a:t>:</a:t>
            </a:r>
          </a:p>
          <a:p>
            <a:pPr marL="514350" lvl="0" indent="-2857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</a:pPr>
            <a:r>
              <a:rPr lang="hu-HU" sz="2800" dirty="0" err="1"/>
              <a:t>Primary</a:t>
            </a:r>
            <a:r>
              <a:rPr lang="hu-HU" sz="2800" dirty="0"/>
              <a:t> </a:t>
            </a:r>
            <a:r>
              <a:rPr lang="hu-HU" sz="2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energy</a:t>
            </a:r>
            <a:r>
              <a:rPr lang="hu-HU" sz="2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2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demand</a:t>
            </a:r>
            <a:endParaRPr lang="hu-HU" sz="2800" dirty="0">
              <a:solidFill>
                <a:schemeClr val="accent1"/>
              </a:solidFill>
              <a:latin typeface="Poppins Bold" panose="00000800000000000000" pitchFamily="2" charset="-18"/>
              <a:cs typeface="Poppins Bold" panose="00000800000000000000" pitchFamily="2" charset="-18"/>
            </a:endParaRPr>
          </a:p>
          <a:p>
            <a:pPr marL="514350" lvl="0" indent="-2857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</a:pPr>
            <a:r>
              <a:rPr lang="hu-HU" sz="2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Energy</a:t>
            </a:r>
            <a:r>
              <a:rPr lang="hu-HU" sz="2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2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rating</a:t>
            </a:r>
            <a:r>
              <a:rPr lang="hu-HU" sz="2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</a:t>
            </a:r>
            <a:r>
              <a:rPr lang="hu-HU" sz="2800" dirty="0"/>
              <a:t>(</a:t>
            </a:r>
            <a:r>
              <a:rPr lang="hu-HU" sz="2800" dirty="0" err="1"/>
              <a:t>estimated</a:t>
            </a:r>
            <a:r>
              <a:rPr lang="hu-HU" sz="2800" dirty="0"/>
              <a:t>)</a:t>
            </a:r>
          </a:p>
          <a:p>
            <a:pPr marL="514350" lvl="0" indent="-2857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</a:pPr>
            <a:r>
              <a:rPr lang="hu-HU" sz="2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Condition</a:t>
            </a:r>
            <a:r>
              <a:rPr lang="hu-HU" sz="2800" dirty="0"/>
              <a:t> of </a:t>
            </a:r>
            <a:r>
              <a:rPr lang="hu-HU" sz="2800" dirty="0" err="1"/>
              <a:t>different</a:t>
            </a:r>
            <a:r>
              <a:rPr lang="hu-HU" sz="2800" dirty="0"/>
              <a:t> </a:t>
            </a:r>
            <a:r>
              <a:rPr lang="hu-HU" sz="2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structures</a:t>
            </a:r>
            <a:endParaRPr lang="hu-HU" sz="2800" dirty="0">
              <a:solidFill>
                <a:schemeClr val="accent1"/>
              </a:solidFill>
              <a:latin typeface="Poppins Bold" panose="00000800000000000000" pitchFamily="2" charset="-18"/>
              <a:cs typeface="Poppins Bold" panose="00000800000000000000" pitchFamily="2" charset="-18"/>
            </a:endParaRPr>
          </a:p>
          <a:p>
            <a:pPr marL="514350" lvl="0" indent="-2857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</a:pPr>
            <a:r>
              <a:rPr lang="hu-HU" sz="2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E</a:t>
            </a:r>
            <a:r>
              <a:rPr lang="en-US" sz="2800" dirty="0" err="1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nergy</a:t>
            </a:r>
            <a:r>
              <a:rPr lang="en-US" sz="2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 saving potential </a:t>
            </a:r>
            <a:r>
              <a:rPr lang="en-US" sz="2800" dirty="0"/>
              <a:t>of different </a:t>
            </a:r>
            <a:r>
              <a:rPr lang="hu-HU" sz="2800" dirty="0" err="1"/>
              <a:t>renovation</a:t>
            </a:r>
            <a:r>
              <a:rPr lang="hu-HU" sz="2800" dirty="0"/>
              <a:t> </a:t>
            </a:r>
            <a:r>
              <a:rPr lang="en-US" sz="2800" dirty="0">
                <a:solidFill>
                  <a:schemeClr val="accent1"/>
                </a:solidFill>
                <a:latin typeface="Poppins Bold" panose="00000800000000000000" pitchFamily="2" charset="-18"/>
                <a:cs typeface="Poppins Bold" panose="00000800000000000000" pitchFamily="2" charset="-18"/>
              </a:rPr>
              <a:t>measures</a:t>
            </a:r>
          </a:p>
          <a:p>
            <a: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1C25139A-1D79-2713-D6E1-D7B3AFB3C5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2067694"/>
            <a:ext cx="1695687" cy="1667108"/>
          </a:xfrm>
          <a:prstGeom prst="rect">
            <a:avLst/>
          </a:prstGeom>
        </p:spPr>
      </p:pic>
    </p:spTree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Minimal Charm">
  <a:themeElements>
    <a:clrScheme name="RenoHUb színpaletta">
      <a:dk1>
        <a:srgbClr val="000000"/>
      </a:dk1>
      <a:lt1>
        <a:srgbClr val="FFFFFF"/>
      </a:lt1>
      <a:dk2>
        <a:srgbClr val="183148"/>
      </a:dk2>
      <a:lt2>
        <a:srgbClr val="E7EFF9"/>
      </a:lt2>
      <a:accent1>
        <a:srgbClr val="21AB51"/>
      </a:accent1>
      <a:accent2>
        <a:srgbClr val="0D6FEC"/>
      </a:accent2>
      <a:accent3>
        <a:srgbClr val="183148"/>
      </a:accent3>
      <a:accent4>
        <a:srgbClr val="E7EFF9"/>
      </a:accent4>
      <a:accent5>
        <a:srgbClr val="4A4A4A"/>
      </a:accent5>
      <a:accent6>
        <a:srgbClr val="000000"/>
      </a:accent6>
      <a:hlink>
        <a:srgbClr val="0000FF"/>
      </a:hlink>
      <a:folHlink>
        <a:srgbClr val="FF00FF"/>
      </a:folHlink>
    </a:clrScheme>
    <a:fontScheme name="Minimal Charm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Minimal Char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434343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434343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inimal Charm">
  <a:themeElements>
    <a:clrScheme name="Minimal Char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3F5AD"/>
      </a:accent1>
      <a:accent2>
        <a:srgbClr val="94FCC2"/>
      </a:accent2>
      <a:accent3>
        <a:srgbClr val="1CC768"/>
      </a:accent3>
      <a:accent4>
        <a:srgbClr val="1D8A4D"/>
      </a:accent4>
      <a:accent5>
        <a:srgbClr val="2BC36F"/>
      </a:accent5>
      <a:accent6>
        <a:srgbClr val="ADECCA"/>
      </a:accent6>
      <a:hlink>
        <a:srgbClr val="0000FF"/>
      </a:hlink>
      <a:folHlink>
        <a:srgbClr val="FF00FF"/>
      </a:folHlink>
    </a:clrScheme>
    <a:fontScheme name="Minimal Charm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Minimal Char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434343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434343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78c070e-c92e-4d5a-81d8-341eab9b1e5c">
      <Terms xmlns="http://schemas.microsoft.com/office/infopath/2007/PartnerControls"/>
    </lcf76f155ced4ddcb4097134ff3c332f>
    <TaxCatchAll xmlns="aeaf0e0d-4116-4bdf-9b1d-0f014be12b4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45D2FF1A9F02439538ACA447A36D36" ma:contentTypeVersion="13" ma:contentTypeDescription="Create a new document." ma:contentTypeScope="" ma:versionID="fbe0eccc3e007eb37e943cc5d61e2349">
  <xsd:schema xmlns:xsd="http://www.w3.org/2001/XMLSchema" xmlns:xs="http://www.w3.org/2001/XMLSchema" xmlns:p="http://schemas.microsoft.com/office/2006/metadata/properties" xmlns:ns2="278c070e-c92e-4d5a-81d8-341eab9b1e5c" xmlns:ns3="aeaf0e0d-4116-4bdf-9b1d-0f014be12b45" targetNamespace="http://schemas.microsoft.com/office/2006/metadata/properties" ma:root="true" ma:fieldsID="1bd3cd3485aee908b0d4ce9068940c84" ns2:_="" ns3:_="">
    <xsd:import namespace="278c070e-c92e-4d5a-81d8-341eab9b1e5c"/>
    <xsd:import namespace="aeaf0e0d-4116-4bdf-9b1d-0f014be12b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8c070e-c92e-4d5a-81d8-341eab9b1e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a07a4bd-10f2-40f7-9002-186f59690d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f0e0d-4116-4bdf-9b1d-0f014be12b4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5d2a75b-4410-4a1a-b1e7-de1bf7ef5589}" ma:internalName="TaxCatchAll" ma:showField="CatchAllData" ma:web="aeaf0e0d-4116-4bdf-9b1d-0f014be12b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84C90D-0681-44FC-AFC1-F8B4C51CC562}">
  <ds:schemaRefs>
    <ds:schemaRef ds:uri="http://schemas.microsoft.com/office/2006/metadata/properties"/>
    <ds:schemaRef ds:uri="http://schemas.microsoft.com/office/infopath/2007/PartnerControls"/>
    <ds:schemaRef ds:uri="278c070e-c92e-4d5a-81d8-341eab9b1e5c"/>
    <ds:schemaRef ds:uri="aeaf0e0d-4116-4bdf-9b1d-0f014be12b45"/>
  </ds:schemaRefs>
</ds:datastoreItem>
</file>

<file path=customXml/itemProps2.xml><?xml version="1.0" encoding="utf-8"?>
<ds:datastoreItem xmlns:ds="http://schemas.openxmlformats.org/officeDocument/2006/customXml" ds:itemID="{7596A3CE-1E6D-4946-AB19-8F56E6E131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79D811-BDFD-4F0E-8278-CFE8040769CC}"/>
</file>

<file path=docProps/app.xml><?xml version="1.0" encoding="utf-8"?>
<Properties xmlns="http://schemas.openxmlformats.org/officeDocument/2006/extended-properties" xmlns:vt="http://schemas.openxmlformats.org/officeDocument/2006/docPropsVTypes">
  <TotalTime>2115</TotalTime>
  <Words>1319</Words>
  <Application>Microsoft Office PowerPoint</Application>
  <PresentationFormat>Diavetítés a képernyőre (16:9 oldalarány)</PresentationFormat>
  <Paragraphs>172</Paragraphs>
  <Slides>14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5" baseType="lpstr">
      <vt:lpstr>Arial</vt:lpstr>
      <vt:lpstr>Helvetica</vt:lpstr>
      <vt:lpstr>Poppins</vt:lpstr>
      <vt:lpstr>Poppins Black</vt:lpstr>
      <vt:lpstr>Poppins Bold</vt:lpstr>
      <vt:lpstr>Poppins ExtraBold</vt:lpstr>
      <vt:lpstr>Poppins Light</vt:lpstr>
      <vt:lpstr>Poppins Regular</vt:lpstr>
      <vt:lpstr>Poppins SemiBold</vt:lpstr>
      <vt:lpstr>Wingdings</vt:lpstr>
      <vt:lpstr>Minimal Charm</vt:lpstr>
      <vt:lpstr>One-Stop-Shop Model For Triggering Home Energy Renovation In Hungary</vt:lpstr>
      <vt:lpstr>Background</vt:lpstr>
      <vt:lpstr>Motivations: short-term gains!</vt:lpstr>
      <vt:lpstr>Property value research How much more is your house worth if you energetically upgrade it?</vt:lpstr>
      <vt:lpstr>Barriers: lack of information and money</vt:lpstr>
      <vt:lpstr>Solution: the first Hungarian one-stop-shop energy home renovation system  </vt:lpstr>
      <vt:lpstr>PowerPoint-bemutató</vt:lpstr>
      <vt:lpstr>Services available on the RenoPont website Technical, financial and legal information</vt:lpstr>
      <vt:lpstr>Energy saving calculator</vt:lpstr>
      <vt:lpstr>Types of offices</vt:lpstr>
      <vt:lpstr>Energy crises and current policy landscape</vt:lpstr>
      <vt:lpstr>(Financial) Sustainability of RenoPont</vt:lpstr>
      <vt:lpstr>Potential revenues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schumgergely</dc:creator>
  <cp:lastModifiedBy>Szécsi Ilona</cp:lastModifiedBy>
  <cp:revision>169</cp:revision>
  <dcterms:modified xsi:type="dcterms:W3CDTF">2023-05-25T05:10:39Z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0x0101003B45D2FF1A9F02439538ACA447A36D36</vt:lpwstr>
  </property>
</Properties>
</file>